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82" r:id="rId8"/>
    <p:sldId id="283" r:id="rId9"/>
    <p:sldId id="267" r:id="rId10"/>
    <p:sldId id="284" r:id="rId11"/>
    <p:sldId id="285" r:id="rId12"/>
    <p:sldId id="263" r:id="rId13"/>
    <p:sldId id="264" r:id="rId14"/>
    <p:sldId id="270" r:id="rId15"/>
    <p:sldId id="286" r:id="rId16"/>
    <p:sldId id="271" r:id="rId17"/>
    <p:sldId id="272" r:id="rId18"/>
    <p:sldId id="273" r:id="rId19"/>
    <p:sldId id="274" r:id="rId20"/>
    <p:sldId id="275" r:id="rId21"/>
    <p:sldId id="276" r:id="rId22"/>
    <p:sldId id="277" r:id="rId23"/>
    <p:sldId id="287" r:id="rId24"/>
    <p:sldId id="278" r:id="rId25"/>
    <p:sldId id="279" r:id="rId26"/>
    <p:sldId id="280" r:id="rId27"/>
    <p:sldId id="268" r:id="rId28"/>
    <p:sldId id="269"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80"/>
    <p:restoredTop sz="94630"/>
  </p:normalViewPr>
  <p:slideViewPr>
    <p:cSldViewPr snapToGrid="0" snapToObjects="1">
      <p:cViewPr varScale="1">
        <p:scale>
          <a:sx n="75" d="100"/>
          <a:sy n="75" d="100"/>
        </p:scale>
        <p:origin x="160" y="6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tiff>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fr-FR"/>
              <a:t>Modifiez le style du titre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A27568F-D8F7-D144-930D-D4A4F83DEE48}" type="datetimeFigureOut">
              <a:rPr lang="fr-FR" smtClean="0"/>
              <a:t>23/09/2019</a:t>
            </a:fld>
            <a:endParaRPr lang="fr-FR"/>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fr-FR"/>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AF96E920-9FDE-4E4D-9A21-DFDB676589A9}" type="slidenum">
              <a:rPr lang="fr-FR" smtClean="0"/>
              <a:t>‹N°›</a:t>
            </a:fld>
            <a:endParaRPr lang="fr-FR"/>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50773757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A27568F-D8F7-D144-930D-D4A4F83DEE48}" type="datetimeFigureOut">
              <a:rPr lang="fr-FR" smtClean="0"/>
              <a:t>23/09/2019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AF96E920-9FDE-4E4D-9A21-DFDB676589A9}" type="slidenum">
              <a:rPr lang="fr-FR" smtClean="0"/>
              <a:t>‹N°›</a:t>
            </a:fld>
            <a:endParaRPr lang="fr-FR"/>
          </a:p>
        </p:txBody>
      </p:sp>
    </p:spTree>
    <p:extLst>
      <p:ext uri="{BB962C8B-B14F-4D97-AF65-F5344CB8AC3E}">
        <p14:creationId xmlns:p14="http://schemas.microsoft.com/office/powerpoint/2010/main" val="2107831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A27568F-D8F7-D144-930D-D4A4F83DEE48}" type="datetimeFigureOut">
              <a:rPr lang="fr-FR" smtClean="0"/>
              <a:t>23/09/2019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AF96E920-9FDE-4E4D-9A21-DFDB676589A9}" type="slidenum">
              <a:rPr lang="fr-FR" smtClean="0"/>
              <a:t>‹N°›</a:t>
            </a:fld>
            <a:endParaRPr lang="fr-FR"/>
          </a:p>
        </p:txBody>
      </p:sp>
    </p:spTree>
    <p:extLst>
      <p:ext uri="{BB962C8B-B14F-4D97-AF65-F5344CB8AC3E}">
        <p14:creationId xmlns:p14="http://schemas.microsoft.com/office/powerpoint/2010/main" val="348901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A27568F-D8F7-D144-930D-D4A4F83DEE48}" type="datetimeFigureOut">
              <a:rPr lang="fr-FR" smtClean="0"/>
              <a:t>23/09/2019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AF96E920-9FDE-4E4D-9A21-DFDB676589A9}" type="slidenum">
              <a:rPr lang="fr-FR" smtClean="0"/>
              <a:t>‹N°›</a:t>
            </a:fld>
            <a:endParaRPr lang="fr-FR"/>
          </a:p>
        </p:txBody>
      </p:sp>
    </p:spTree>
    <p:extLst>
      <p:ext uri="{BB962C8B-B14F-4D97-AF65-F5344CB8AC3E}">
        <p14:creationId xmlns:p14="http://schemas.microsoft.com/office/powerpoint/2010/main" val="665402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fr-FR"/>
              <a:t>Modifiez le style du titre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A27568F-D8F7-D144-930D-D4A4F83DEE48}" type="datetimeFigureOut">
              <a:rPr lang="fr-FR" smtClean="0"/>
              <a:t>23/09/2019</a:t>
            </a:fld>
            <a:endParaRPr lang="fr-FR"/>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fr-FR"/>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AF96E920-9FDE-4E4D-9A21-DFDB676589A9}" type="slidenum">
              <a:rPr lang="fr-FR" smtClean="0"/>
              <a:t>‹N°›</a:t>
            </a:fld>
            <a:endParaRPr lang="fr-FR"/>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16210630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fr-FR"/>
              <a:t>Modifiez le style du titre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4A27568F-D8F7-D144-930D-D4A4F83DEE48}" type="datetimeFigureOut">
              <a:rPr lang="fr-FR" smtClean="0"/>
              <a:t>23/09/2019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AF96E920-9FDE-4E4D-9A21-DFDB676589A9}" type="slidenum">
              <a:rPr lang="fr-FR" smtClean="0"/>
              <a:t>‹N°›</a:t>
            </a:fld>
            <a:endParaRPr lang="fr-FR"/>
          </a:p>
        </p:txBody>
      </p:sp>
    </p:spTree>
    <p:extLst>
      <p:ext uri="{BB962C8B-B14F-4D97-AF65-F5344CB8AC3E}">
        <p14:creationId xmlns:p14="http://schemas.microsoft.com/office/powerpoint/2010/main" val="2828870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fr-FR"/>
              <a:t>Modifiez le style du titre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A27568F-D8F7-D144-930D-D4A4F83DEE48}" type="datetimeFigureOut">
              <a:rPr lang="fr-FR" smtClean="0"/>
              <a:t>23/09/2019</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AF96E920-9FDE-4E4D-9A21-DFDB676589A9}" type="slidenum">
              <a:rPr lang="fr-FR" smtClean="0"/>
              <a:t>‹N°›</a:t>
            </a:fld>
            <a:endParaRPr lang="fr-FR"/>
          </a:p>
        </p:txBody>
      </p:sp>
    </p:spTree>
    <p:extLst>
      <p:ext uri="{BB962C8B-B14F-4D97-AF65-F5344CB8AC3E}">
        <p14:creationId xmlns:p14="http://schemas.microsoft.com/office/powerpoint/2010/main" val="3918143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A27568F-D8F7-D144-930D-D4A4F83DEE48}" type="datetimeFigureOut">
              <a:rPr lang="fr-FR" smtClean="0"/>
              <a:t>23/09/2019</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AF96E920-9FDE-4E4D-9A21-DFDB676589A9}" type="slidenum">
              <a:rPr lang="fr-FR" smtClean="0"/>
              <a:t>‹N°›</a:t>
            </a:fld>
            <a:endParaRPr lang="fr-FR"/>
          </a:p>
        </p:txBody>
      </p:sp>
    </p:spTree>
    <p:extLst>
      <p:ext uri="{BB962C8B-B14F-4D97-AF65-F5344CB8AC3E}">
        <p14:creationId xmlns:p14="http://schemas.microsoft.com/office/powerpoint/2010/main" val="26892690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27568F-D8F7-D144-930D-D4A4F83DEE48}" type="datetimeFigureOut">
              <a:rPr lang="fr-FR" smtClean="0"/>
              <a:t>23/09/2019</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AF96E920-9FDE-4E4D-9A21-DFDB676589A9}" type="slidenum">
              <a:rPr lang="fr-FR" smtClean="0"/>
              <a:t>‹N°›</a:t>
            </a:fld>
            <a:endParaRPr lang="fr-FR"/>
          </a:p>
        </p:txBody>
      </p:sp>
    </p:spTree>
    <p:extLst>
      <p:ext uri="{BB962C8B-B14F-4D97-AF65-F5344CB8AC3E}">
        <p14:creationId xmlns:p14="http://schemas.microsoft.com/office/powerpoint/2010/main" val="1049712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fr-FR"/>
              <a:t>Modifiez le style du titre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A27568F-D8F7-D144-930D-D4A4F83DEE48}" type="datetimeFigureOut">
              <a:rPr lang="fr-FR" smtClean="0"/>
              <a:t>23/09/2019</a:t>
            </a:fld>
            <a:endParaRPr lang="fr-FR"/>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fr-FR"/>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AF96E920-9FDE-4E4D-9A21-DFDB676589A9}" type="slidenum">
              <a:rPr lang="fr-FR" smtClean="0"/>
              <a:t>‹N°›</a:t>
            </a:fld>
            <a:endParaRPr lang="fr-FR"/>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494781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fr-FR"/>
              <a:t>Modifiez le style du titre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A27568F-D8F7-D144-930D-D4A4F83DEE48}" type="datetimeFigureOut">
              <a:rPr lang="fr-FR" smtClean="0"/>
              <a:t>23/09/2019</a:t>
            </a:fld>
            <a:endParaRPr lang="fr-FR"/>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fr-FR"/>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AF96E920-9FDE-4E4D-9A21-DFDB676589A9}" type="slidenum">
              <a:rPr lang="fr-FR" smtClean="0"/>
              <a:t>‹N°›</a:t>
            </a:fld>
            <a:endParaRPr lang="fr-FR"/>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04446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A27568F-D8F7-D144-930D-D4A4F83DEE48}" type="datetimeFigureOut">
              <a:rPr lang="fr-FR" smtClean="0"/>
              <a:t>23/09/2019</a:t>
            </a:fld>
            <a:endParaRPr lang="fr-FR"/>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fr-FR"/>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AF96E920-9FDE-4E4D-9A21-DFDB676589A9}" type="slidenum">
              <a:rPr lang="fr-FR" smtClean="0"/>
              <a:t>‹N°›</a:t>
            </a:fld>
            <a:endParaRPr lang="fr-FR"/>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922322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4567D59-80E9-7348-9CC6-E993B91247DF}"/>
              </a:ext>
            </a:extLst>
          </p:cNvPr>
          <p:cNvSpPr>
            <a:spLocks noGrp="1"/>
          </p:cNvSpPr>
          <p:nvPr>
            <p:ph type="ctrTitle"/>
          </p:nvPr>
        </p:nvSpPr>
        <p:spPr/>
        <p:txBody>
          <a:bodyPr/>
          <a:lstStyle/>
          <a:p>
            <a:r>
              <a:rPr lang="fr-FR" dirty="0"/>
              <a:t>Chiffrement par blocs</a:t>
            </a:r>
          </a:p>
        </p:txBody>
      </p:sp>
      <p:sp>
        <p:nvSpPr>
          <p:cNvPr id="3" name="Sous-titre 2">
            <a:extLst>
              <a:ext uri="{FF2B5EF4-FFF2-40B4-BE49-F238E27FC236}">
                <a16:creationId xmlns:a16="http://schemas.microsoft.com/office/drawing/2014/main" id="{9D57B980-162D-DB40-AC3B-1EF848212DCE}"/>
              </a:ext>
            </a:extLst>
          </p:cNvPr>
          <p:cNvSpPr>
            <a:spLocks noGrp="1"/>
          </p:cNvSpPr>
          <p:nvPr>
            <p:ph type="subTitle" idx="1"/>
          </p:nvPr>
        </p:nvSpPr>
        <p:spPr/>
        <p:txBody>
          <a:bodyPr/>
          <a:lstStyle/>
          <a:p>
            <a:r>
              <a:rPr lang="fr-FR" dirty="0"/>
              <a:t>Opaline Duriez</a:t>
            </a:r>
          </a:p>
          <a:p>
            <a:r>
              <a:rPr lang="fr-FR" dirty="0"/>
              <a:t>5A ALT INFO</a:t>
            </a:r>
          </a:p>
        </p:txBody>
      </p:sp>
    </p:spTree>
    <p:extLst>
      <p:ext uri="{BB962C8B-B14F-4D97-AF65-F5344CB8AC3E}">
        <p14:creationId xmlns:p14="http://schemas.microsoft.com/office/powerpoint/2010/main" val="28037786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re 7">
            <a:extLst>
              <a:ext uri="{FF2B5EF4-FFF2-40B4-BE49-F238E27FC236}">
                <a16:creationId xmlns:a16="http://schemas.microsoft.com/office/drawing/2014/main" id="{7C1FD5FE-6100-F441-AA93-1937BFA06A68}"/>
              </a:ext>
            </a:extLst>
          </p:cNvPr>
          <p:cNvSpPr>
            <a:spLocks noGrp="1"/>
          </p:cNvSpPr>
          <p:nvPr>
            <p:ph type="title"/>
          </p:nvPr>
        </p:nvSpPr>
        <p:spPr/>
        <p:txBody>
          <a:bodyPr/>
          <a:lstStyle/>
          <a:p>
            <a:r>
              <a:rPr lang="fr-FR" dirty="0" err="1"/>
              <a:t>Subtitution</a:t>
            </a:r>
            <a:r>
              <a:rPr lang="fr-FR" dirty="0"/>
              <a:t> </a:t>
            </a:r>
            <a:r>
              <a:rPr lang="fr-FR" dirty="0" err="1"/>
              <a:t>Functions</a:t>
            </a:r>
            <a:r>
              <a:rPr lang="fr-FR" dirty="0"/>
              <a:t> (S-Boxes)</a:t>
            </a:r>
          </a:p>
        </p:txBody>
      </p:sp>
      <p:sp>
        <p:nvSpPr>
          <p:cNvPr id="9" name="Espace réservé du contenu 8">
            <a:extLst>
              <a:ext uri="{FF2B5EF4-FFF2-40B4-BE49-F238E27FC236}">
                <a16:creationId xmlns:a16="http://schemas.microsoft.com/office/drawing/2014/main" id="{A8F5A28A-1698-5C47-93DD-A0422658DDB3}"/>
              </a:ext>
            </a:extLst>
          </p:cNvPr>
          <p:cNvSpPr>
            <a:spLocks noGrp="1"/>
          </p:cNvSpPr>
          <p:nvPr>
            <p:ph idx="1"/>
          </p:nvPr>
        </p:nvSpPr>
        <p:spPr>
          <a:xfrm>
            <a:off x="1371600" y="1586756"/>
            <a:ext cx="9601200" cy="3581400"/>
          </a:xfrm>
        </p:spPr>
        <p:txBody>
          <a:bodyPr/>
          <a:lstStyle/>
          <a:p>
            <a:r>
              <a:rPr lang="fr-FR" dirty="0"/>
              <a:t>Contribue à la confusion. Casse la linéarité.</a:t>
            </a:r>
          </a:p>
          <a:p>
            <a:r>
              <a:rPr lang="fr-FR" dirty="0"/>
              <a:t>Voici une S-Box (S</a:t>
            </a:r>
            <a:r>
              <a:rPr lang="fr-FR" baseline="-25000" dirty="0"/>
              <a:t>5</a:t>
            </a:r>
            <a:r>
              <a:rPr lang="fr-FR" dirty="0"/>
              <a:t>) tirée de DES. La sortie de 4 bits est obtenue à partir de l'entrée de 6 bits. On divise ces 6 bits en deux parties : les deux bits aux extrémités et les quatre bits restants (au centre). Les deux bits indiquent la ligne et les bits centraux donnent la colonne correspondante. Par exemple, avec une entrée "011011", on divise en "</a:t>
            </a:r>
            <a:r>
              <a:rPr lang="fr-FR" b="1" dirty="0"/>
              <a:t>0</a:t>
            </a:r>
            <a:r>
              <a:rPr lang="fr-FR" dirty="0"/>
              <a:t> 1101 </a:t>
            </a:r>
            <a:r>
              <a:rPr lang="fr-FR" b="1" dirty="0"/>
              <a:t>1</a:t>
            </a:r>
            <a:r>
              <a:rPr lang="fr-FR" dirty="0"/>
              <a:t>". Ce qui donne pour la ligne "01" et pour la colonne "1101". La sortie de la table est alors "1001".</a:t>
            </a:r>
          </a:p>
        </p:txBody>
      </p:sp>
      <p:pic>
        <p:nvPicPr>
          <p:cNvPr id="10" name="Image 9">
            <a:extLst>
              <a:ext uri="{FF2B5EF4-FFF2-40B4-BE49-F238E27FC236}">
                <a16:creationId xmlns:a16="http://schemas.microsoft.com/office/drawing/2014/main" id="{99A8041C-EFFE-6142-8C82-6AACAF455C63}"/>
              </a:ext>
            </a:extLst>
          </p:cNvPr>
          <p:cNvPicPr>
            <a:picLocks noChangeAspect="1"/>
          </p:cNvPicPr>
          <p:nvPr/>
        </p:nvPicPr>
        <p:blipFill>
          <a:blip r:embed="rId2"/>
          <a:stretch>
            <a:fillRect/>
          </a:stretch>
        </p:blipFill>
        <p:spPr>
          <a:xfrm>
            <a:off x="1219200" y="4076700"/>
            <a:ext cx="10439400" cy="2209800"/>
          </a:xfrm>
          <a:prstGeom prst="rect">
            <a:avLst/>
          </a:prstGeom>
        </p:spPr>
      </p:pic>
    </p:spTree>
    <p:extLst>
      <p:ext uri="{BB962C8B-B14F-4D97-AF65-F5344CB8AC3E}">
        <p14:creationId xmlns:p14="http://schemas.microsoft.com/office/powerpoint/2010/main" val="3738659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560AD1F-9550-7E42-A61B-F12D1E443528}"/>
              </a:ext>
            </a:extLst>
          </p:cNvPr>
          <p:cNvSpPr>
            <a:spLocks noGrp="1"/>
          </p:cNvSpPr>
          <p:nvPr>
            <p:ph type="title"/>
          </p:nvPr>
        </p:nvSpPr>
        <p:spPr/>
        <p:txBody>
          <a:bodyPr/>
          <a:lstStyle/>
          <a:p>
            <a:r>
              <a:rPr lang="fr-FR" dirty="0"/>
              <a:t>Chiffrement par blocs, les autres</a:t>
            </a:r>
          </a:p>
        </p:txBody>
      </p:sp>
      <p:sp>
        <p:nvSpPr>
          <p:cNvPr id="3" name="Espace réservé du contenu 2">
            <a:extLst>
              <a:ext uri="{FF2B5EF4-FFF2-40B4-BE49-F238E27FC236}">
                <a16:creationId xmlns:a16="http://schemas.microsoft.com/office/drawing/2014/main" id="{4B87EAEF-2DA9-3640-BA28-5F3FCBB79291}"/>
              </a:ext>
            </a:extLst>
          </p:cNvPr>
          <p:cNvSpPr>
            <a:spLocks noGrp="1"/>
          </p:cNvSpPr>
          <p:nvPr>
            <p:ph idx="1"/>
          </p:nvPr>
        </p:nvSpPr>
        <p:spPr/>
        <p:txBody>
          <a:bodyPr>
            <a:normAutofit fontScale="92500" lnSpcReduction="10000"/>
          </a:bodyPr>
          <a:lstStyle/>
          <a:p>
            <a:r>
              <a:rPr lang="fr-FR" dirty="0" err="1"/>
              <a:t>Blowfish</a:t>
            </a:r>
            <a:r>
              <a:rPr lang="fr-FR" dirty="0"/>
              <a:t>, </a:t>
            </a:r>
            <a:r>
              <a:rPr lang="fr-FR" dirty="0" err="1"/>
              <a:t>Twofish</a:t>
            </a:r>
            <a:r>
              <a:rPr lang="fr-FR" dirty="0"/>
              <a:t> - Bruce </a:t>
            </a:r>
            <a:r>
              <a:rPr lang="fr-FR" dirty="0" err="1"/>
              <a:t>Schneier</a:t>
            </a:r>
            <a:r>
              <a:rPr lang="fr-FR" dirty="0"/>
              <a:t> et al. </a:t>
            </a:r>
          </a:p>
          <a:p>
            <a:r>
              <a:rPr lang="fr-FR" dirty="0"/>
              <a:t>CAST - </a:t>
            </a:r>
            <a:r>
              <a:rPr lang="fr-FR" dirty="0" err="1"/>
              <a:t>Entrust</a:t>
            </a:r>
            <a:r>
              <a:rPr lang="fr-FR" dirty="0"/>
              <a:t> - S-boxes not </a:t>
            </a:r>
            <a:r>
              <a:rPr lang="fr-FR" dirty="0" err="1"/>
              <a:t>fixed</a:t>
            </a:r>
            <a:r>
              <a:rPr lang="fr-FR" dirty="0"/>
              <a:t> </a:t>
            </a:r>
          </a:p>
          <a:p>
            <a:r>
              <a:rPr lang="fr-FR" dirty="0"/>
              <a:t>FEAL - more </a:t>
            </a:r>
            <a:r>
              <a:rPr lang="fr-FR" dirty="0" err="1"/>
              <a:t>complex</a:t>
            </a:r>
            <a:r>
              <a:rPr lang="fr-FR" dirty="0"/>
              <a:t> per round </a:t>
            </a:r>
            <a:r>
              <a:rPr lang="fr-FR" dirty="0" err="1"/>
              <a:t>than</a:t>
            </a:r>
            <a:r>
              <a:rPr lang="fr-FR" dirty="0"/>
              <a:t> DES </a:t>
            </a:r>
            <a:r>
              <a:rPr lang="fr-FR" dirty="0" err="1"/>
              <a:t>so</a:t>
            </a:r>
            <a:r>
              <a:rPr lang="fr-FR" dirty="0"/>
              <a:t> </a:t>
            </a:r>
            <a:r>
              <a:rPr lang="fr-FR" dirty="0" err="1"/>
              <a:t>fewer</a:t>
            </a:r>
            <a:r>
              <a:rPr lang="fr-FR" dirty="0"/>
              <a:t> rounds - FEAL-4, FEAL-8 </a:t>
            </a:r>
            <a:r>
              <a:rPr lang="fr-FR" dirty="0" err="1"/>
              <a:t>broken</a:t>
            </a:r>
            <a:r>
              <a:rPr lang="fr-FR" dirty="0"/>
              <a:t> </a:t>
            </a:r>
          </a:p>
          <a:p>
            <a:r>
              <a:rPr lang="fr-FR" dirty="0"/>
              <a:t>GOST - Soviet "DES" </a:t>
            </a:r>
            <a:r>
              <a:rPr lang="fr-FR" dirty="0" err="1"/>
              <a:t>std</a:t>
            </a:r>
            <a:r>
              <a:rPr lang="fr-FR" dirty="0"/>
              <a:t> </a:t>
            </a:r>
            <a:r>
              <a:rPr lang="fr-FR" dirty="0" err="1"/>
              <a:t>with</a:t>
            </a:r>
            <a:r>
              <a:rPr lang="fr-FR" dirty="0"/>
              <a:t> 256-bit keys, 32 rounds </a:t>
            </a:r>
          </a:p>
          <a:p>
            <a:r>
              <a:rPr lang="fr-FR" dirty="0"/>
              <a:t>IDEA - 128-bit keys, PGP </a:t>
            </a:r>
            <a:r>
              <a:rPr lang="fr-FR" dirty="0" err="1"/>
              <a:t>used</a:t>
            </a:r>
            <a:r>
              <a:rPr lang="fr-FR" dirty="0"/>
              <a:t> in </a:t>
            </a:r>
            <a:r>
              <a:rPr lang="fr-FR" dirty="0" err="1"/>
              <a:t>early</a:t>
            </a:r>
            <a:r>
              <a:rPr lang="fr-FR" dirty="0"/>
              <a:t> versions</a:t>
            </a:r>
          </a:p>
          <a:p>
            <a:r>
              <a:rPr lang="fr-FR" dirty="0"/>
              <a:t>RC2 - "</a:t>
            </a:r>
            <a:r>
              <a:rPr lang="fr-FR" dirty="0" err="1"/>
              <a:t>Ron’s</a:t>
            </a:r>
            <a:r>
              <a:rPr lang="fr-FR" dirty="0"/>
              <a:t> code" (Ron </a:t>
            </a:r>
            <a:r>
              <a:rPr lang="fr-FR" dirty="0" err="1"/>
              <a:t>Rivest</a:t>
            </a:r>
            <a:r>
              <a:rPr lang="fr-FR" dirty="0"/>
              <a:t>), variable size key </a:t>
            </a:r>
          </a:p>
          <a:p>
            <a:r>
              <a:rPr lang="fr-FR" dirty="0"/>
              <a:t>RC5 - variable size key </a:t>
            </a:r>
          </a:p>
          <a:p>
            <a:r>
              <a:rPr lang="fr-FR" dirty="0"/>
              <a:t>RC6 - candidate for AES</a:t>
            </a:r>
          </a:p>
          <a:p>
            <a:r>
              <a:rPr lang="fr-FR" dirty="0" err="1"/>
              <a:t>Skipjack</a:t>
            </a:r>
            <a:r>
              <a:rPr lang="fr-FR" dirty="0"/>
              <a:t> - 80-bit key, 32 rounds, NSA </a:t>
            </a:r>
            <a:r>
              <a:rPr lang="fr-FR" dirty="0" err="1"/>
              <a:t>initially</a:t>
            </a:r>
            <a:r>
              <a:rPr lang="fr-FR" dirty="0"/>
              <a:t> </a:t>
            </a:r>
            <a:r>
              <a:rPr lang="fr-FR" dirty="0" err="1"/>
              <a:t>classified</a:t>
            </a:r>
            <a:r>
              <a:rPr lang="fr-FR" dirty="0"/>
              <a:t> </a:t>
            </a:r>
          </a:p>
        </p:txBody>
      </p:sp>
    </p:spTree>
    <p:extLst>
      <p:ext uri="{BB962C8B-B14F-4D97-AF65-F5344CB8AC3E}">
        <p14:creationId xmlns:p14="http://schemas.microsoft.com/office/powerpoint/2010/main" val="24280900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8D98D29-5E89-D84E-8C63-DDF4FAFC88D6}"/>
              </a:ext>
            </a:extLst>
          </p:cNvPr>
          <p:cNvSpPr>
            <a:spLocks noGrp="1"/>
          </p:cNvSpPr>
          <p:nvPr>
            <p:ph type="title"/>
          </p:nvPr>
        </p:nvSpPr>
        <p:spPr/>
        <p:txBody>
          <a:bodyPr/>
          <a:lstStyle/>
          <a:p>
            <a:r>
              <a:rPr lang="fr-FR" dirty="0"/>
              <a:t>AES (Advanced </a:t>
            </a:r>
            <a:r>
              <a:rPr lang="fr-FR" dirty="0" err="1"/>
              <a:t>Encryption</a:t>
            </a:r>
            <a:r>
              <a:rPr lang="fr-FR" dirty="0"/>
              <a:t> Standard)</a:t>
            </a:r>
          </a:p>
        </p:txBody>
      </p:sp>
      <p:sp>
        <p:nvSpPr>
          <p:cNvPr id="3" name="Espace réservé du contenu 2">
            <a:extLst>
              <a:ext uri="{FF2B5EF4-FFF2-40B4-BE49-F238E27FC236}">
                <a16:creationId xmlns:a16="http://schemas.microsoft.com/office/drawing/2014/main" id="{30AE36B9-1CFA-AA43-A3CE-B7DDAD4DC57B}"/>
              </a:ext>
            </a:extLst>
          </p:cNvPr>
          <p:cNvSpPr>
            <a:spLocks noGrp="1"/>
          </p:cNvSpPr>
          <p:nvPr>
            <p:ph idx="1"/>
          </p:nvPr>
        </p:nvSpPr>
        <p:spPr>
          <a:xfrm>
            <a:off x="941294" y="1425392"/>
            <a:ext cx="10999694" cy="3581400"/>
          </a:xfrm>
        </p:spPr>
        <p:txBody>
          <a:bodyPr>
            <a:normAutofit/>
          </a:bodyPr>
          <a:lstStyle/>
          <a:p>
            <a:r>
              <a:rPr lang="fr-FR" dirty="0"/>
              <a:t>Bloc de 128 bits, clé de 128, 192 ou 256 bits</a:t>
            </a:r>
          </a:p>
          <a:p>
            <a:r>
              <a:rPr lang="fr-FR" dirty="0"/>
              <a:t>Les 16 octets du bloc sont permutés selon une table définie au préalable</a:t>
            </a:r>
          </a:p>
          <a:p>
            <a:r>
              <a:rPr lang="fr-FR" dirty="0"/>
              <a:t>Ces octets sont placés dans une matrice 4x4 et les lignes subissent une rotation vers la droite</a:t>
            </a:r>
          </a:p>
          <a:p>
            <a:r>
              <a:rPr lang="fr-FR" dirty="0"/>
              <a:t>Une transformation linéaire est ensuite appliquée sur la matrice</a:t>
            </a:r>
          </a:p>
          <a:p>
            <a:r>
              <a:rPr lang="fr-FR" dirty="0"/>
              <a:t>Un XOR entre la matrice et une autre matrice permet d’obtenir une matrice intermédiaire</a:t>
            </a:r>
          </a:p>
          <a:p>
            <a:pPr marL="0" indent="0">
              <a:buNone/>
            </a:pPr>
            <a:r>
              <a:rPr lang="fr-FR" dirty="0"/>
              <a:t>Ces différentes opérations sont répétées plusieurs fois et définissent un tour. Pour une clé de 128, 192 ou 256, AES nécessite respectivement 10, 12 ou 14 tours</a:t>
            </a:r>
          </a:p>
        </p:txBody>
      </p:sp>
      <p:pic>
        <p:nvPicPr>
          <p:cNvPr id="4" name="Image 3">
            <a:extLst>
              <a:ext uri="{FF2B5EF4-FFF2-40B4-BE49-F238E27FC236}">
                <a16:creationId xmlns:a16="http://schemas.microsoft.com/office/drawing/2014/main" id="{A3F63DE6-2833-CA40-8EB5-BE9B6A8B0831}"/>
              </a:ext>
            </a:extLst>
          </p:cNvPr>
          <p:cNvPicPr>
            <a:picLocks noChangeAspect="1"/>
          </p:cNvPicPr>
          <p:nvPr/>
        </p:nvPicPr>
        <p:blipFill>
          <a:blip r:embed="rId2"/>
          <a:stretch>
            <a:fillRect/>
          </a:stretch>
        </p:blipFill>
        <p:spPr>
          <a:xfrm>
            <a:off x="3343088" y="4377965"/>
            <a:ext cx="5505824" cy="2270650"/>
          </a:xfrm>
          <a:prstGeom prst="rect">
            <a:avLst/>
          </a:prstGeom>
        </p:spPr>
      </p:pic>
    </p:spTree>
    <p:extLst>
      <p:ext uri="{BB962C8B-B14F-4D97-AF65-F5344CB8AC3E}">
        <p14:creationId xmlns:p14="http://schemas.microsoft.com/office/powerpoint/2010/main" val="5338606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2EF926-E43F-934F-B8AB-290620CE7808}"/>
              </a:ext>
            </a:extLst>
          </p:cNvPr>
          <p:cNvSpPr>
            <a:spLocks noGrp="1"/>
          </p:cNvSpPr>
          <p:nvPr>
            <p:ph type="title"/>
          </p:nvPr>
        </p:nvSpPr>
        <p:spPr/>
        <p:txBody>
          <a:bodyPr/>
          <a:lstStyle/>
          <a:p>
            <a:r>
              <a:rPr lang="fr-FR" dirty="0"/>
              <a:t>Mode de chiffrement</a:t>
            </a:r>
          </a:p>
        </p:txBody>
      </p:sp>
      <p:sp>
        <p:nvSpPr>
          <p:cNvPr id="3" name="Espace réservé du contenu 2">
            <a:extLst>
              <a:ext uri="{FF2B5EF4-FFF2-40B4-BE49-F238E27FC236}">
                <a16:creationId xmlns:a16="http://schemas.microsoft.com/office/drawing/2014/main" id="{4AEB6EF7-CC2B-9041-85B7-069ACA81AA3A}"/>
              </a:ext>
            </a:extLst>
          </p:cNvPr>
          <p:cNvSpPr>
            <a:spLocks noGrp="1"/>
          </p:cNvSpPr>
          <p:nvPr>
            <p:ph idx="1"/>
          </p:nvPr>
        </p:nvSpPr>
        <p:spPr/>
        <p:txBody>
          <a:bodyPr/>
          <a:lstStyle/>
          <a:p>
            <a:r>
              <a:rPr lang="fr-FR" dirty="0"/>
              <a:t>DES, AES... Chiffrent des blocs de taille donnée</a:t>
            </a:r>
          </a:p>
          <a:p>
            <a:r>
              <a:rPr lang="fr-FR" dirty="0"/>
              <a:t>Comment chiffrer un fichier de taille arbitraire ? </a:t>
            </a:r>
          </a:p>
          <a:p>
            <a:r>
              <a:rPr lang="fr-FR" dirty="0"/>
              <a:t>Diviser le fichier en blocs de même taille et chiffrer chaque bloc </a:t>
            </a:r>
            <a:r>
              <a:rPr lang="fr-FR" dirty="0" err="1"/>
              <a:t>séparéments</a:t>
            </a:r>
            <a:endParaRPr lang="fr-FR" dirty="0"/>
          </a:p>
          <a:p>
            <a:r>
              <a:rPr lang="fr-FR" dirty="0"/>
              <a:t>La manière de traiter ces blocs s’appelle le </a:t>
            </a:r>
            <a:r>
              <a:rPr lang="fr-FR" b="1" dirty="0"/>
              <a:t>mode de chiffrement</a:t>
            </a:r>
            <a:endParaRPr lang="fr-FR" dirty="0"/>
          </a:p>
          <a:p>
            <a:r>
              <a:rPr lang="fr-FR" dirty="0"/>
              <a:t>Plusieurs modes existent : ECB, CBC, CTR, GCM…</a:t>
            </a:r>
          </a:p>
          <a:p>
            <a:r>
              <a:rPr lang="fr-FR" dirty="0"/>
              <a:t>Utiliser la même clé pour tous les blocs</a:t>
            </a:r>
          </a:p>
          <a:p>
            <a:r>
              <a:rPr lang="fr-FR" dirty="0"/>
              <a:t>Le choix du mode est important pour des raisons de sécurité et d’efficacité</a:t>
            </a:r>
          </a:p>
        </p:txBody>
      </p:sp>
    </p:spTree>
    <p:extLst>
      <p:ext uri="{BB962C8B-B14F-4D97-AF65-F5344CB8AC3E}">
        <p14:creationId xmlns:p14="http://schemas.microsoft.com/office/powerpoint/2010/main" val="3439396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C0B099-8609-094E-96B1-A72C350F8284}"/>
              </a:ext>
            </a:extLst>
          </p:cNvPr>
          <p:cNvSpPr>
            <a:spLocks noGrp="1"/>
          </p:cNvSpPr>
          <p:nvPr>
            <p:ph type="title"/>
          </p:nvPr>
        </p:nvSpPr>
        <p:spPr/>
        <p:txBody>
          <a:bodyPr/>
          <a:lstStyle/>
          <a:p>
            <a:r>
              <a:rPr lang="fr-FR" dirty="0"/>
              <a:t>ECB mode</a:t>
            </a:r>
          </a:p>
        </p:txBody>
      </p:sp>
      <p:pic>
        <p:nvPicPr>
          <p:cNvPr id="5" name="Espace réservé du contenu 4">
            <a:extLst>
              <a:ext uri="{FF2B5EF4-FFF2-40B4-BE49-F238E27FC236}">
                <a16:creationId xmlns:a16="http://schemas.microsoft.com/office/drawing/2014/main" id="{794B3DBB-038A-384A-AE8C-FE82D54D8457}"/>
              </a:ext>
            </a:extLst>
          </p:cNvPr>
          <p:cNvPicPr>
            <a:picLocks noGrp="1" noChangeAspect="1"/>
          </p:cNvPicPr>
          <p:nvPr>
            <p:ph idx="1"/>
          </p:nvPr>
        </p:nvPicPr>
        <p:blipFill>
          <a:blip r:embed="rId2"/>
          <a:stretch>
            <a:fillRect/>
          </a:stretch>
        </p:blipFill>
        <p:spPr>
          <a:xfrm>
            <a:off x="1371600" y="1428750"/>
            <a:ext cx="6158753" cy="2083950"/>
          </a:xfrm>
        </p:spPr>
      </p:pic>
      <p:sp>
        <p:nvSpPr>
          <p:cNvPr id="6" name="ZoneTexte 5">
            <a:extLst>
              <a:ext uri="{FF2B5EF4-FFF2-40B4-BE49-F238E27FC236}">
                <a16:creationId xmlns:a16="http://schemas.microsoft.com/office/drawing/2014/main" id="{7A325392-0904-7542-91CE-C08FEDB02225}"/>
              </a:ext>
            </a:extLst>
          </p:cNvPr>
          <p:cNvSpPr txBox="1"/>
          <p:nvPr/>
        </p:nvSpPr>
        <p:spPr>
          <a:xfrm>
            <a:off x="7879976" y="1428750"/>
            <a:ext cx="3630706" cy="923330"/>
          </a:xfrm>
          <a:prstGeom prst="rect">
            <a:avLst/>
          </a:prstGeom>
          <a:noFill/>
        </p:spPr>
        <p:txBody>
          <a:bodyPr wrap="square" rtlCol="0">
            <a:spAutoFit/>
          </a:bodyPr>
          <a:lstStyle/>
          <a:p>
            <a:r>
              <a:rPr lang="fr-FR" dirty="0"/>
              <a:t>Remarque : </a:t>
            </a:r>
          </a:p>
          <a:p>
            <a:r>
              <a:rPr lang="fr-FR" dirty="0"/>
              <a:t>Les blocs en clairs étant identiques donneront le même bloc chiffré</a:t>
            </a:r>
          </a:p>
        </p:txBody>
      </p:sp>
    </p:spTree>
    <p:extLst>
      <p:ext uri="{BB962C8B-B14F-4D97-AF65-F5344CB8AC3E}">
        <p14:creationId xmlns:p14="http://schemas.microsoft.com/office/powerpoint/2010/main" val="17370503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A0C34AA-44AB-104B-801C-8EF736BCC858}"/>
              </a:ext>
            </a:extLst>
          </p:cNvPr>
          <p:cNvSpPr>
            <a:spLocks noGrp="1"/>
          </p:cNvSpPr>
          <p:nvPr>
            <p:ph type="title"/>
          </p:nvPr>
        </p:nvSpPr>
        <p:spPr/>
        <p:txBody>
          <a:bodyPr/>
          <a:lstStyle/>
          <a:p>
            <a:r>
              <a:rPr lang="fr-FR" dirty="0"/>
              <a:t>ECB mode</a:t>
            </a:r>
          </a:p>
        </p:txBody>
      </p:sp>
      <p:pic>
        <p:nvPicPr>
          <p:cNvPr id="4" name="Espace réservé du contenu 3">
            <a:extLst>
              <a:ext uri="{FF2B5EF4-FFF2-40B4-BE49-F238E27FC236}">
                <a16:creationId xmlns:a16="http://schemas.microsoft.com/office/drawing/2014/main" id="{7BF55A5F-461E-5545-B266-6D2427E58DA4}"/>
              </a:ext>
            </a:extLst>
          </p:cNvPr>
          <p:cNvPicPr>
            <a:picLocks noGrp="1" noChangeAspect="1"/>
          </p:cNvPicPr>
          <p:nvPr>
            <p:ph idx="1"/>
          </p:nvPr>
        </p:nvPicPr>
        <p:blipFill>
          <a:blip r:embed="rId2"/>
          <a:stretch>
            <a:fillRect/>
          </a:stretch>
        </p:blipFill>
        <p:spPr>
          <a:xfrm>
            <a:off x="3704586" y="2590800"/>
            <a:ext cx="4782828" cy="3581400"/>
          </a:xfrm>
          <a:prstGeom prst="rect">
            <a:avLst/>
          </a:prstGeom>
        </p:spPr>
      </p:pic>
    </p:spTree>
    <p:extLst>
      <p:ext uri="{BB962C8B-B14F-4D97-AF65-F5344CB8AC3E}">
        <p14:creationId xmlns:p14="http://schemas.microsoft.com/office/powerpoint/2010/main" val="2470867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2DBAB17-61A6-E843-B9EB-37F16568E3D9}"/>
              </a:ext>
            </a:extLst>
          </p:cNvPr>
          <p:cNvSpPr>
            <a:spLocks noGrp="1"/>
          </p:cNvSpPr>
          <p:nvPr>
            <p:ph type="title"/>
          </p:nvPr>
        </p:nvSpPr>
        <p:spPr/>
        <p:txBody>
          <a:bodyPr/>
          <a:lstStyle/>
          <a:p>
            <a:r>
              <a:rPr lang="fr-FR" dirty="0"/>
              <a:t>CBC mode</a:t>
            </a:r>
          </a:p>
        </p:txBody>
      </p:sp>
      <p:sp>
        <p:nvSpPr>
          <p:cNvPr id="6" name="ZoneTexte 5">
            <a:extLst>
              <a:ext uri="{FF2B5EF4-FFF2-40B4-BE49-F238E27FC236}">
                <a16:creationId xmlns:a16="http://schemas.microsoft.com/office/drawing/2014/main" id="{AD913538-DF39-2341-B501-1F60CEBC3273}"/>
              </a:ext>
            </a:extLst>
          </p:cNvPr>
          <p:cNvSpPr txBox="1"/>
          <p:nvPr/>
        </p:nvSpPr>
        <p:spPr>
          <a:xfrm>
            <a:off x="1371600" y="1825625"/>
            <a:ext cx="10085294" cy="646331"/>
          </a:xfrm>
          <a:prstGeom prst="rect">
            <a:avLst/>
          </a:prstGeom>
          <a:noFill/>
        </p:spPr>
        <p:txBody>
          <a:bodyPr wrap="square" rtlCol="0">
            <a:spAutoFit/>
          </a:bodyPr>
          <a:lstStyle/>
          <a:p>
            <a:r>
              <a:rPr lang="fr-FR" dirty="0"/>
              <a:t>IV (vecteur d’initialisation) </a:t>
            </a:r>
            <a:r>
              <a:rPr lang="fr-FR" dirty="0">
                <a:sym typeface="Wingdings" pitchFamily="2" charset="2"/>
              </a:rPr>
              <a:t></a:t>
            </a:r>
            <a:r>
              <a:rPr lang="fr-FR" dirty="0"/>
              <a:t> peut être aléatoire</a:t>
            </a:r>
          </a:p>
          <a:p>
            <a:r>
              <a:rPr lang="fr-FR" dirty="0"/>
              <a:t>Ne peut pas être parallélisé car le bloc courant nécessite que le précédent soit chiffré</a:t>
            </a:r>
          </a:p>
        </p:txBody>
      </p:sp>
      <p:pic>
        <p:nvPicPr>
          <p:cNvPr id="4" name="Image 3">
            <a:extLst>
              <a:ext uri="{FF2B5EF4-FFF2-40B4-BE49-F238E27FC236}">
                <a16:creationId xmlns:a16="http://schemas.microsoft.com/office/drawing/2014/main" id="{DDFC9A3C-AF6B-BE44-B1D6-243967B8CD17}"/>
              </a:ext>
            </a:extLst>
          </p:cNvPr>
          <p:cNvPicPr>
            <a:picLocks noChangeAspect="1"/>
          </p:cNvPicPr>
          <p:nvPr/>
        </p:nvPicPr>
        <p:blipFill>
          <a:blip r:embed="rId2"/>
          <a:stretch>
            <a:fillRect/>
          </a:stretch>
        </p:blipFill>
        <p:spPr>
          <a:xfrm>
            <a:off x="1371600" y="3429000"/>
            <a:ext cx="7620000" cy="2146300"/>
          </a:xfrm>
          <a:prstGeom prst="rect">
            <a:avLst/>
          </a:prstGeom>
        </p:spPr>
      </p:pic>
    </p:spTree>
    <p:extLst>
      <p:ext uri="{BB962C8B-B14F-4D97-AF65-F5344CB8AC3E}">
        <p14:creationId xmlns:p14="http://schemas.microsoft.com/office/powerpoint/2010/main" val="37651422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000901-1998-5341-8579-B58AAACF169F}"/>
              </a:ext>
            </a:extLst>
          </p:cNvPr>
          <p:cNvSpPr>
            <a:spLocks noGrp="1"/>
          </p:cNvSpPr>
          <p:nvPr>
            <p:ph type="title"/>
          </p:nvPr>
        </p:nvSpPr>
        <p:spPr/>
        <p:txBody>
          <a:bodyPr/>
          <a:lstStyle/>
          <a:p>
            <a:r>
              <a:rPr lang="fr-FR" dirty="0"/>
              <a:t>CFB mode (</a:t>
            </a:r>
            <a:r>
              <a:rPr lang="fr-FR" dirty="0" err="1"/>
              <a:t>Cipher</a:t>
            </a:r>
            <a:r>
              <a:rPr lang="fr-FR" dirty="0"/>
              <a:t> feedback Mode)</a:t>
            </a:r>
          </a:p>
        </p:txBody>
      </p:sp>
      <p:sp>
        <p:nvSpPr>
          <p:cNvPr id="3" name="Espace réservé du contenu 2">
            <a:extLst>
              <a:ext uri="{FF2B5EF4-FFF2-40B4-BE49-F238E27FC236}">
                <a16:creationId xmlns:a16="http://schemas.microsoft.com/office/drawing/2014/main" id="{ED5FBB31-BF1B-4D4F-AEB7-AC716CC06FFC}"/>
              </a:ext>
            </a:extLst>
          </p:cNvPr>
          <p:cNvSpPr>
            <a:spLocks noGrp="1"/>
          </p:cNvSpPr>
          <p:nvPr>
            <p:ph idx="1"/>
          </p:nvPr>
        </p:nvSpPr>
        <p:spPr/>
        <p:txBody>
          <a:bodyPr/>
          <a:lstStyle/>
          <a:p>
            <a:r>
              <a:rPr lang="fr-FR" dirty="0"/>
              <a:t>Chiffrement par flux : génération d’un flux de clés</a:t>
            </a:r>
          </a:p>
          <a:p>
            <a:r>
              <a:rPr lang="fr-FR" dirty="0"/>
              <a:t>Le flux de clé est obtenu en chiffrant le précédent bloc chiffré</a:t>
            </a:r>
          </a:p>
          <a:p>
            <a:endParaRPr lang="fr-FR" dirty="0"/>
          </a:p>
        </p:txBody>
      </p:sp>
      <p:pic>
        <p:nvPicPr>
          <p:cNvPr id="5" name="Image 4">
            <a:extLst>
              <a:ext uri="{FF2B5EF4-FFF2-40B4-BE49-F238E27FC236}">
                <a16:creationId xmlns:a16="http://schemas.microsoft.com/office/drawing/2014/main" id="{F2F4D7B7-8C1F-1341-B6BC-EE61E8EC1E58}"/>
              </a:ext>
            </a:extLst>
          </p:cNvPr>
          <p:cNvPicPr>
            <a:picLocks noChangeAspect="1"/>
          </p:cNvPicPr>
          <p:nvPr/>
        </p:nvPicPr>
        <p:blipFill>
          <a:blip r:embed="rId2"/>
          <a:stretch>
            <a:fillRect/>
          </a:stretch>
        </p:blipFill>
        <p:spPr>
          <a:xfrm>
            <a:off x="1371599" y="3558116"/>
            <a:ext cx="7468809" cy="2614083"/>
          </a:xfrm>
          <a:prstGeom prst="rect">
            <a:avLst/>
          </a:prstGeom>
        </p:spPr>
      </p:pic>
    </p:spTree>
    <p:extLst>
      <p:ext uri="{BB962C8B-B14F-4D97-AF65-F5344CB8AC3E}">
        <p14:creationId xmlns:p14="http://schemas.microsoft.com/office/powerpoint/2010/main" val="22630965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4FAE6E-87EA-8C4C-92BF-C7277592D4F3}"/>
              </a:ext>
            </a:extLst>
          </p:cNvPr>
          <p:cNvSpPr>
            <a:spLocks noGrp="1"/>
          </p:cNvSpPr>
          <p:nvPr>
            <p:ph type="title"/>
          </p:nvPr>
        </p:nvSpPr>
        <p:spPr/>
        <p:txBody>
          <a:bodyPr/>
          <a:lstStyle/>
          <a:p>
            <a:r>
              <a:rPr lang="fr-FR" dirty="0"/>
              <a:t>CTR mode</a:t>
            </a:r>
          </a:p>
        </p:txBody>
      </p:sp>
      <p:sp>
        <p:nvSpPr>
          <p:cNvPr id="3" name="Espace réservé du contenu 2">
            <a:extLst>
              <a:ext uri="{FF2B5EF4-FFF2-40B4-BE49-F238E27FC236}">
                <a16:creationId xmlns:a16="http://schemas.microsoft.com/office/drawing/2014/main" id="{FB0222AD-218D-B04B-94A9-E328B6232AAB}"/>
              </a:ext>
            </a:extLst>
          </p:cNvPr>
          <p:cNvSpPr>
            <a:spLocks noGrp="1"/>
          </p:cNvSpPr>
          <p:nvPr>
            <p:ph idx="1"/>
          </p:nvPr>
        </p:nvSpPr>
        <p:spPr/>
        <p:txBody>
          <a:bodyPr/>
          <a:lstStyle/>
          <a:p>
            <a:r>
              <a:rPr lang="fr-FR" dirty="0"/>
              <a:t>Flux de clé obtenu en chiffrant les valeurs successives d’un compteur</a:t>
            </a:r>
          </a:p>
        </p:txBody>
      </p:sp>
      <p:pic>
        <p:nvPicPr>
          <p:cNvPr id="7" name="Image 6">
            <a:extLst>
              <a:ext uri="{FF2B5EF4-FFF2-40B4-BE49-F238E27FC236}">
                <a16:creationId xmlns:a16="http://schemas.microsoft.com/office/drawing/2014/main" id="{821E4F07-BCC5-5E40-A33A-0A37C465F1C7}"/>
              </a:ext>
            </a:extLst>
          </p:cNvPr>
          <p:cNvPicPr>
            <a:picLocks noChangeAspect="1"/>
          </p:cNvPicPr>
          <p:nvPr/>
        </p:nvPicPr>
        <p:blipFill>
          <a:blip r:embed="rId2"/>
          <a:stretch>
            <a:fillRect/>
          </a:stretch>
        </p:blipFill>
        <p:spPr>
          <a:xfrm>
            <a:off x="1371600" y="2999316"/>
            <a:ext cx="9065380" cy="3172883"/>
          </a:xfrm>
          <a:prstGeom prst="rect">
            <a:avLst/>
          </a:prstGeom>
        </p:spPr>
      </p:pic>
    </p:spTree>
    <p:extLst>
      <p:ext uri="{BB962C8B-B14F-4D97-AF65-F5344CB8AC3E}">
        <p14:creationId xmlns:p14="http://schemas.microsoft.com/office/powerpoint/2010/main" val="12538153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374196-245B-DA48-BCB8-5C9F6FA124AB}"/>
              </a:ext>
            </a:extLst>
          </p:cNvPr>
          <p:cNvSpPr>
            <a:spLocks noGrp="1"/>
          </p:cNvSpPr>
          <p:nvPr>
            <p:ph type="title"/>
          </p:nvPr>
        </p:nvSpPr>
        <p:spPr/>
        <p:txBody>
          <a:bodyPr/>
          <a:lstStyle/>
          <a:p>
            <a:r>
              <a:rPr lang="fr-FR" dirty="0"/>
              <a:t>Niveaux d’attaques</a:t>
            </a:r>
          </a:p>
        </p:txBody>
      </p:sp>
      <p:sp>
        <p:nvSpPr>
          <p:cNvPr id="3" name="Espace réservé du contenu 2">
            <a:extLst>
              <a:ext uri="{FF2B5EF4-FFF2-40B4-BE49-F238E27FC236}">
                <a16:creationId xmlns:a16="http://schemas.microsoft.com/office/drawing/2014/main" id="{814377D9-99B2-964A-8867-4D83ACF9FF53}"/>
              </a:ext>
            </a:extLst>
          </p:cNvPr>
          <p:cNvSpPr>
            <a:spLocks noGrp="1"/>
          </p:cNvSpPr>
          <p:nvPr>
            <p:ph idx="1"/>
          </p:nvPr>
        </p:nvSpPr>
        <p:spPr/>
        <p:txBody>
          <a:bodyPr/>
          <a:lstStyle/>
          <a:p>
            <a:r>
              <a:rPr lang="fr-FR" dirty="0"/>
              <a:t>La sécurité d’un système est défini par rapport à la puissance de l’attaquant. </a:t>
            </a:r>
          </a:p>
          <a:p>
            <a:r>
              <a:rPr lang="fr-FR" dirty="0" err="1"/>
              <a:t>Kerckhoffs</a:t>
            </a:r>
            <a:r>
              <a:rPr lang="fr-FR" dirty="0"/>
              <a:t> : l’attaquant connait les détails de l’algorithme mais pas la clé</a:t>
            </a:r>
          </a:p>
          <a:p>
            <a:r>
              <a:rPr lang="fr-FR" dirty="0"/>
              <a:t>L’attaquant dispose d’une certaine puissance pour </a:t>
            </a:r>
            <a:r>
              <a:rPr lang="fr-FR" dirty="0" err="1"/>
              <a:t>crytanalyser</a:t>
            </a:r>
            <a:endParaRPr lang="fr-FR" dirty="0"/>
          </a:p>
          <a:p>
            <a:pPr lvl="1"/>
            <a:r>
              <a:rPr lang="fr-FR" dirty="0"/>
              <a:t>Attaque à texte chiffré seulement (</a:t>
            </a:r>
            <a:r>
              <a:rPr lang="fr-FR" dirty="0" err="1"/>
              <a:t>ciphertext-only</a:t>
            </a:r>
            <a:r>
              <a:rPr lang="fr-FR" dirty="0"/>
              <a:t> </a:t>
            </a:r>
            <a:r>
              <a:rPr lang="fr-FR" dirty="0" err="1"/>
              <a:t>attack</a:t>
            </a:r>
            <a:r>
              <a:rPr lang="fr-FR" dirty="0"/>
              <a:t>)</a:t>
            </a:r>
          </a:p>
          <a:p>
            <a:pPr lvl="1"/>
            <a:r>
              <a:rPr lang="fr-FR" dirty="0"/>
              <a:t>Attaque à texte clair connu (</a:t>
            </a:r>
            <a:r>
              <a:rPr lang="fr-FR" dirty="0" err="1"/>
              <a:t>known</a:t>
            </a:r>
            <a:r>
              <a:rPr lang="fr-FR" dirty="0"/>
              <a:t>-plain </a:t>
            </a:r>
            <a:r>
              <a:rPr lang="fr-FR" dirty="0" err="1"/>
              <a:t>text</a:t>
            </a:r>
            <a:r>
              <a:rPr lang="fr-FR" dirty="0"/>
              <a:t> </a:t>
            </a:r>
            <a:r>
              <a:rPr lang="fr-FR" dirty="0" err="1"/>
              <a:t>attack</a:t>
            </a:r>
            <a:r>
              <a:rPr lang="fr-FR" dirty="0"/>
              <a:t>)</a:t>
            </a:r>
          </a:p>
          <a:p>
            <a:pPr lvl="1"/>
            <a:r>
              <a:rPr lang="fr-FR" dirty="0"/>
              <a:t>Attaque à texte clair choisi (</a:t>
            </a:r>
            <a:r>
              <a:rPr lang="fr-FR" dirty="0" err="1"/>
              <a:t>Chosen-Plaintext</a:t>
            </a:r>
            <a:r>
              <a:rPr lang="fr-FR" dirty="0"/>
              <a:t> Attack)</a:t>
            </a:r>
          </a:p>
          <a:p>
            <a:pPr lvl="1"/>
            <a:r>
              <a:rPr lang="fr-FR" dirty="0"/>
              <a:t>Attaque à texte chiffré choisi (</a:t>
            </a:r>
            <a:r>
              <a:rPr lang="fr-FR" dirty="0" err="1"/>
              <a:t>Chosen-Ciphertext</a:t>
            </a:r>
            <a:r>
              <a:rPr lang="fr-FR" dirty="0"/>
              <a:t> Attack)</a:t>
            </a:r>
          </a:p>
          <a:p>
            <a:r>
              <a:rPr lang="fr-FR" dirty="0"/>
              <a:t>Un système de chiffrement peut être robuste face à une attaque CPA mais non robuste face à une attaque CCA. </a:t>
            </a:r>
          </a:p>
        </p:txBody>
      </p:sp>
    </p:spTree>
    <p:extLst>
      <p:ext uri="{BB962C8B-B14F-4D97-AF65-F5344CB8AC3E}">
        <p14:creationId xmlns:p14="http://schemas.microsoft.com/office/powerpoint/2010/main" val="1779034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09EDCB-6CDF-7C44-A0AA-C281EC0B92AA}"/>
              </a:ext>
            </a:extLst>
          </p:cNvPr>
          <p:cNvSpPr>
            <a:spLocks noGrp="1"/>
          </p:cNvSpPr>
          <p:nvPr>
            <p:ph type="title"/>
          </p:nvPr>
        </p:nvSpPr>
        <p:spPr/>
        <p:txBody>
          <a:bodyPr/>
          <a:lstStyle/>
          <a:p>
            <a:r>
              <a:rPr lang="fr-FR" dirty="0"/>
              <a:t>Block </a:t>
            </a:r>
            <a:r>
              <a:rPr lang="fr-FR" dirty="0" err="1"/>
              <a:t>ciphers</a:t>
            </a:r>
            <a:endParaRPr lang="fr-FR" dirty="0"/>
          </a:p>
        </p:txBody>
      </p:sp>
      <p:sp>
        <p:nvSpPr>
          <p:cNvPr id="3" name="Espace réservé du contenu 2">
            <a:extLst>
              <a:ext uri="{FF2B5EF4-FFF2-40B4-BE49-F238E27FC236}">
                <a16:creationId xmlns:a16="http://schemas.microsoft.com/office/drawing/2014/main" id="{3080ABA6-0C89-3A46-A76F-DF3120938AA3}"/>
              </a:ext>
            </a:extLst>
          </p:cNvPr>
          <p:cNvSpPr>
            <a:spLocks noGrp="1"/>
          </p:cNvSpPr>
          <p:nvPr>
            <p:ph idx="1"/>
          </p:nvPr>
        </p:nvSpPr>
        <p:spPr/>
        <p:txBody>
          <a:bodyPr/>
          <a:lstStyle/>
          <a:p>
            <a:r>
              <a:rPr lang="fr-FR" dirty="0"/>
              <a:t>Un système de chiffrement par bloc </a:t>
            </a:r>
            <a:r>
              <a:rPr lang="fr-FR" b="1" dirty="0"/>
              <a:t>chiffre des blocs</a:t>
            </a:r>
            <a:r>
              <a:rPr lang="fr-FR" dirty="0"/>
              <a:t> d’une taille donnée (n bits) et retourne des blocs de la même taille. La clé peut être réutilisée. </a:t>
            </a:r>
          </a:p>
          <a:p>
            <a:endParaRPr lang="fr-FR" dirty="0"/>
          </a:p>
          <a:p>
            <a:endParaRPr lang="fr-FR" dirty="0"/>
          </a:p>
          <a:p>
            <a:endParaRPr lang="fr-FR" dirty="0"/>
          </a:p>
          <a:p>
            <a:r>
              <a:rPr lang="fr-FR" dirty="0"/>
              <a:t>Les principaux systèmes de chiffrement par blocs sont : </a:t>
            </a:r>
          </a:p>
          <a:p>
            <a:pPr lvl="1"/>
            <a:r>
              <a:rPr lang="fr-FR" dirty="0"/>
              <a:t>DES  n = 64 vits, key size : 56 bits</a:t>
            </a:r>
          </a:p>
          <a:p>
            <a:pPr lvl="1"/>
            <a:r>
              <a:rPr lang="fr-FR" dirty="0"/>
              <a:t>3DES n = 64 bits, key size : 112 or 168 bits</a:t>
            </a:r>
          </a:p>
          <a:p>
            <a:pPr lvl="1"/>
            <a:r>
              <a:rPr lang="fr-FR" dirty="0"/>
              <a:t>AES n = 128 bits, key size : 128, 192 or 256 bits</a:t>
            </a:r>
          </a:p>
        </p:txBody>
      </p:sp>
      <p:pic>
        <p:nvPicPr>
          <p:cNvPr id="5" name="Image 4">
            <a:extLst>
              <a:ext uri="{FF2B5EF4-FFF2-40B4-BE49-F238E27FC236}">
                <a16:creationId xmlns:a16="http://schemas.microsoft.com/office/drawing/2014/main" id="{71936A2F-818D-BF4D-B0ED-C7C98FCB4AE3}"/>
              </a:ext>
            </a:extLst>
          </p:cNvPr>
          <p:cNvPicPr>
            <a:picLocks noChangeAspect="1"/>
          </p:cNvPicPr>
          <p:nvPr/>
        </p:nvPicPr>
        <p:blipFill>
          <a:blip r:embed="rId2"/>
          <a:stretch>
            <a:fillRect/>
          </a:stretch>
        </p:blipFill>
        <p:spPr>
          <a:xfrm>
            <a:off x="3219450" y="3126441"/>
            <a:ext cx="5753100" cy="1143000"/>
          </a:xfrm>
          <a:prstGeom prst="rect">
            <a:avLst/>
          </a:prstGeom>
        </p:spPr>
      </p:pic>
    </p:spTree>
    <p:extLst>
      <p:ext uri="{BB962C8B-B14F-4D97-AF65-F5344CB8AC3E}">
        <p14:creationId xmlns:p14="http://schemas.microsoft.com/office/powerpoint/2010/main" val="8477181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7295B97-0A37-D044-9DFC-A356516CCD2B}"/>
              </a:ext>
            </a:extLst>
          </p:cNvPr>
          <p:cNvSpPr/>
          <p:nvPr/>
        </p:nvSpPr>
        <p:spPr>
          <a:xfrm>
            <a:off x="1371600" y="5381535"/>
            <a:ext cx="5707626" cy="1200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re 1">
            <a:extLst>
              <a:ext uri="{FF2B5EF4-FFF2-40B4-BE49-F238E27FC236}">
                <a16:creationId xmlns:a16="http://schemas.microsoft.com/office/drawing/2014/main" id="{BBCFB3B4-BCA6-1746-A22C-963FB28DAEF0}"/>
              </a:ext>
            </a:extLst>
          </p:cNvPr>
          <p:cNvSpPr>
            <a:spLocks noGrp="1"/>
          </p:cNvSpPr>
          <p:nvPr>
            <p:ph type="title"/>
          </p:nvPr>
        </p:nvSpPr>
        <p:spPr/>
        <p:txBody>
          <a:bodyPr/>
          <a:lstStyle/>
          <a:p>
            <a:r>
              <a:rPr lang="fr-FR" dirty="0"/>
              <a:t>Sécurité lorsque la clé peut être réutilisée</a:t>
            </a:r>
          </a:p>
        </p:txBody>
      </p:sp>
      <p:sp>
        <p:nvSpPr>
          <p:cNvPr id="3" name="Espace réservé du contenu 2">
            <a:extLst>
              <a:ext uri="{FF2B5EF4-FFF2-40B4-BE49-F238E27FC236}">
                <a16:creationId xmlns:a16="http://schemas.microsoft.com/office/drawing/2014/main" id="{B1AB1471-8BB0-7140-B547-4A532253A744}"/>
              </a:ext>
            </a:extLst>
          </p:cNvPr>
          <p:cNvSpPr>
            <a:spLocks noGrp="1"/>
          </p:cNvSpPr>
          <p:nvPr>
            <p:ph idx="1"/>
          </p:nvPr>
        </p:nvSpPr>
        <p:spPr/>
        <p:txBody>
          <a:bodyPr/>
          <a:lstStyle/>
          <a:p>
            <a:r>
              <a:rPr lang="fr-FR" dirty="0"/>
              <a:t>Les systèmes de chiffrement par blocs permettent de chiffrer plusieurs fichiers avec la même clé </a:t>
            </a:r>
            <a:r>
              <a:rPr lang="fr-FR" dirty="0">
                <a:sym typeface="Wingdings" pitchFamily="2" charset="2"/>
              </a:rPr>
              <a:t> l’adversaire peut obtenir plusieurs chiffrés de la même clé</a:t>
            </a:r>
          </a:p>
          <a:p>
            <a:pPr marL="0" indent="0">
              <a:buNone/>
            </a:pPr>
            <a:r>
              <a:rPr lang="fr-FR" dirty="0">
                <a:sym typeface="Wingdings" pitchFamily="2" charset="2"/>
              </a:rPr>
              <a:t>Puissance de l’adversaire : </a:t>
            </a:r>
            <a:r>
              <a:rPr lang="fr-FR" dirty="0" err="1">
                <a:sym typeface="Wingdings" pitchFamily="2" charset="2"/>
              </a:rPr>
              <a:t>chosen-plaintext</a:t>
            </a:r>
            <a:r>
              <a:rPr lang="fr-FR" dirty="0">
                <a:sym typeface="Wingdings" pitchFamily="2" charset="2"/>
              </a:rPr>
              <a:t> </a:t>
            </a:r>
            <a:r>
              <a:rPr lang="fr-FR" dirty="0" err="1">
                <a:sym typeface="Wingdings" pitchFamily="2" charset="2"/>
              </a:rPr>
              <a:t>attack</a:t>
            </a:r>
            <a:r>
              <a:rPr lang="fr-FR" dirty="0">
                <a:sym typeface="Wingdings" pitchFamily="2" charset="2"/>
              </a:rPr>
              <a:t> (CPA), il peut choisir n’importe quel message</a:t>
            </a:r>
          </a:p>
          <a:p>
            <a:pPr marL="0" indent="0">
              <a:buNone/>
            </a:pPr>
            <a:r>
              <a:rPr lang="fr-FR" dirty="0">
                <a:sym typeface="Wingdings" pitchFamily="2" charset="2"/>
              </a:rPr>
              <a:t>But de l’adversaire : casser la sécurité sémantique </a:t>
            </a:r>
          </a:p>
          <a:p>
            <a:pPr marL="0" indent="0">
              <a:buNone/>
            </a:pPr>
            <a:endParaRPr lang="fr-FR" dirty="0">
              <a:sym typeface="Wingdings" pitchFamily="2" charset="2"/>
            </a:endParaRPr>
          </a:p>
          <a:p>
            <a:pPr marL="0" indent="0">
              <a:buNone/>
            </a:pPr>
            <a:r>
              <a:rPr lang="fr-FR" dirty="0">
                <a:sym typeface="Wingdings" pitchFamily="2" charset="2"/>
              </a:rPr>
              <a:t>Le jeu est le même que pour  »one time key » mais maintenant l’attaquant peut répéter le jeu plusieurs fois. </a:t>
            </a:r>
          </a:p>
          <a:p>
            <a:pPr marL="0" indent="0">
              <a:buNone/>
            </a:pPr>
            <a:endParaRPr lang="fr-FR" dirty="0">
              <a:sym typeface="Wingdings" pitchFamily="2" charset="2"/>
            </a:endParaRPr>
          </a:p>
        </p:txBody>
      </p:sp>
      <p:sp>
        <p:nvSpPr>
          <p:cNvPr id="4" name="Rectangle 3">
            <a:extLst>
              <a:ext uri="{FF2B5EF4-FFF2-40B4-BE49-F238E27FC236}">
                <a16:creationId xmlns:a16="http://schemas.microsoft.com/office/drawing/2014/main" id="{F11CB962-B7E9-6F4F-ABF1-9E283F6E433C}"/>
              </a:ext>
            </a:extLst>
          </p:cNvPr>
          <p:cNvSpPr/>
          <p:nvPr/>
        </p:nvSpPr>
        <p:spPr>
          <a:xfrm>
            <a:off x="1371600" y="5381535"/>
            <a:ext cx="8721213" cy="1200329"/>
          </a:xfrm>
          <a:prstGeom prst="rect">
            <a:avLst/>
          </a:prstGeom>
        </p:spPr>
        <p:txBody>
          <a:bodyPr wrap="square">
            <a:spAutoFit/>
          </a:bodyPr>
          <a:lstStyle/>
          <a:p>
            <a:r>
              <a:rPr lang="fr-FR" dirty="0">
                <a:solidFill>
                  <a:srgbClr val="3333B2"/>
                </a:solidFill>
                <a:latin typeface="MSBM10"/>
              </a:rPr>
              <a:t>E </a:t>
            </a:r>
            <a:r>
              <a:rPr lang="fr-FR" dirty="0">
                <a:solidFill>
                  <a:srgbClr val="3333B2"/>
                </a:solidFill>
                <a:latin typeface="NimbusSanL"/>
              </a:rPr>
              <a:t>est </a:t>
            </a:r>
            <a:r>
              <a:rPr lang="fr-FR" dirty="0" err="1">
                <a:solidFill>
                  <a:srgbClr val="3333B2"/>
                </a:solidFill>
                <a:latin typeface="NimbusSanL"/>
              </a:rPr>
              <a:t>sémantiquement</a:t>
            </a:r>
            <a:r>
              <a:rPr lang="fr-FR" dirty="0">
                <a:solidFill>
                  <a:srgbClr val="3333B2"/>
                </a:solidFill>
                <a:latin typeface="NimbusSanL"/>
              </a:rPr>
              <a:t> </a:t>
            </a:r>
            <a:r>
              <a:rPr lang="fr-FR" dirty="0" err="1">
                <a:solidFill>
                  <a:srgbClr val="3333B2"/>
                </a:solidFill>
                <a:latin typeface="NimbusSanL"/>
              </a:rPr>
              <a:t>sûr</a:t>
            </a:r>
            <a:r>
              <a:rPr lang="fr-FR" dirty="0">
                <a:solidFill>
                  <a:srgbClr val="3333B2"/>
                </a:solidFill>
                <a:latin typeface="NimbusSanL"/>
              </a:rPr>
              <a:t> sous CPA </a:t>
            </a:r>
          </a:p>
          <a:p>
            <a:r>
              <a:rPr lang="fr-FR" dirty="0">
                <a:latin typeface="NimbusSanL"/>
              </a:rPr>
              <a:t>si pour tout </a:t>
            </a:r>
            <a:r>
              <a:rPr lang="fr-FR" dirty="0" err="1">
                <a:latin typeface="NimbusSanL"/>
              </a:rPr>
              <a:t>algo</a:t>
            </a:r>
            <a:r>
              <a:rPr lang="fr-FR" dirty="0">
                <a:latin typeface="NimbusSanL"/>
              </a:rPr>
              <a:t> </a:t>
            </a:r>
            <a:r>
              <a:rPr lang="fr-FR" i="1" dirty="0">
                <a:latin typeface="NimbusSanL"/>
              </a:rPr>
              <a:t>A </a:t>
            </a:r>
            <a:endParaRPr lang="fr-FR" dirty="0"/>
          </a:p>
          <a:p>
            <a:r>
              <a:rPr lang="fr-FR" i="1" dirty="0">
                <a:latin typeface="NimbusSanL"/>
              </a:rPr>
              <a:t>	</a:t>
            </a:r>
            <a:r>
              <a:rPr lang="fr-FR" i="1" dirty="0" err="1">
                <a:latin typeface="NimbusSanL"/>
              </a:rPr>
              <a:t>Adv</a:t>
            </a:r>
            <a:r>
              <a:rPr lang="fr-FR" sz="800" i="1" dirty="0" err="1">
                <a:latin typeface="NimbusSanL"/>
              </a:rPr>
              <a:t>CPA</a:t>
            </a:r>
            <a:r>
              <a:rPr lang="fr-FR" sz="800" i="1" dirty="0">
                <a:latin typeface="NimbusSanL"/>
              </a:rPr>
              <a:t> </a:t>
            </a:r>
            <a:r>
              <a:rPr lang="fr-FR" dirty="0">
                <a:latin typeface="CMSS10"/>
              </a:rPr>
              <a:t>[</a:t>
            </a:r>
            <a:r>
              <a:rPr lang="fr-FR" i="1" dirty="0">
                <a:latin typeface="NimbusSanL"/>
              </a:rPr>
              <a:t>A</a:t>
            </a:r>
            <a:r>
              <a:rPr lang="fr-FR" dirty="0">
                <a:latin typeface="CMMI10"/>
              </a:rPr>
              <a:t>, </a:t>
            </a:r>
            <a:r>
              <a:rPr lang="fr-FR" dirty="0">
                <a:latin typeface="MSBM10"/>
              </a:rPr>
              <a:t>E</a:t>
            </a:r>
            <a:r>
              <a:rPr lang="fr-FR" dirty="0">
                <a:latin typeface="CMSS10"/>
              </a:rPr>
              <a:t>] = </a:t>
            </a:r>
            <a:r>
              <a:rPr lang="fr-FR" dirty="0">
                <a:latin typeface="CMSY10"/>
              </a:rPr>
              <a:t>|</a:t>
            </a:r>
            <a:r>
              <a:rPr lang="fr-FR" i="1" dirty="0">
                <a:latin typeface="NimbusSanL"/>
              </a:rPr>
              <a:t>Pr </a:t>
            </a:r>
            <a:r>
              <a:rPr lang="fr-FR" dirty="0">
                <a:latin typeface="CMSS10"/>
              </a:rPr>
              <a:t>[</a:t>
            </a:r>
            <a:r>
              <a:rPr lang="fr-FR" i="1" dirty="0">
                <a:latin typeface="NimbusSanL"/>
              </a:rPr>
              <a:t>EXP </a:t>
            </a:r>
            <a:r>
              <a:rPr lang="fr-FR" dirty="0">
                <a:latin typeface="CMSS10"/>
              </a:rPr>
              <a:t>(</a:t>
            </a:r>
            <a:r>
              <a:rPr lang="fr-FR" dirty="0">
                <a:latin typeface="NimbusSanL"/>
              </a:rPr>
              <a:t>0</a:t>
            </a:r>
            <a:r>
              <a:rPr lang="fr-FR" dirty="0">
                <a:latin typeface="CMSS10"/>
              </a:rPr>
              <a:t>) = </a:t>
            </a:r>
            <a:r>
              <a:rPr lang="fr-FR" dirty="0">
                <a:latin typeface="NimbusSanL"/>
              </a:rPr>
              <a:t>1</a:t>
            </a:r>
            <a:r>
              <a:rPr lang="fr-FR" dirty="0">
                <a:latin typeface="CMSS10"/>
              </a:rPr>
              <a:t>] </a:t>
            </a:r>
            <a:r>
              <a:rPr lang="fr-FR" dirty="0">
                <a:latin typeface="CMSY10"/>
              </a:rPr>
              <a:t>− </a:t>
            </a:r>
            <a:r>
              <a:rPr lang="fr-FR" i="1" dirty="0">
                <a:latin typeface="NimbusSanL"/>
              </a:rPr>
              <a:t>Pr </a:t>
            </a:r>
            <a:r>
              <a:rPr lang="fr-FR" dirty="0">
                <a:latin typeface="CMSS10"/>
              </a:rPr>
              <a:t>[</a:t>
            </a:r>
            <a:r>
              <a:rPr lang="fr-FR" i="1" dirty="0">
                <a:latin typeface="NimbusSanL"/>
              </a:rPr>
              <a:t>EXP </a:t>
            </a:r>
            <a:r>
              <a:rPr lang="fr-FR" dirty="0">
                <a:latin typeface="CMSS10"/>
              </a:rPr>
              <a:t>(</a:t>
            </a:r>
            <a:r>
              <a:rPr lang="fr-FR" dirty="0">
                <a:latin typeface="NimbusSanL"/>
              </a:rPr>
              <a:t>1</a:t>
            </a:r>
            <a:r>
              <a:rPr lang="fr-FR" dirty="0">
                <a:latin typeface="CMSS10"/>
              </a:rPr>
              <a:t>) = </a:t>
            </a:r>
            <a:r>
              <a:rPr lang="fr-FR" dirty="0">
                <a:latin typeface="NimbusSanL"/>
              </a:rPr>
              <a:t>1</a:t>
            </a:r>
            <a:r>
              <a:rPr lang="fr-FR" dirty="0">
                <a:latin typeface="CMSS10"/>
              </a:rPr>
              <a:t>]</a:t>
            </a:r>
            <a:r>
              <a:rPr lang="fr-FR" dirty="0">
                <a:latin typeface="CMSY10"/>
              </a:rPr>
              <a:t>| </a:t>
            </a:r>
          </a:p>
          <a:p>
            <a:r>
              <a:rPr lang="fr-FR" dirty="0">
                <a:latin typeface="NimbusSanL"/>
              </a:rPr>
              <a:t>est </a:t>
            </a:r>
            <a:r>
              <a:rPr lang="fr-FR" dirty="0" err="1">
                <a:latin typeface="NimbusSanL"/>
              </a:rPr>
              <a:t>négligeable</a:t>
            </a:r>
            <a:r>
              <a:rPr lang="fr-FR" dirty="0">
                <a:latin typeface="NimbusSanL"/>
              </a:rPr>
              <a:t> </a:t>
            </a:r>
            <a:endParaRPr lang="fr-FR" dirty="0"/>
          </a:p>
        </p:txBody>
      </p:sp>
    </p:spTree>
    <p:extLst>
      <p:ext uri="{BB962C8B-B14F-4D97-AF65-F5344CB8AC3E}">
        <p14:creationId xmlns:p14="http://schemas.microsoft.com/office/powerpoint/2010/main" val="18725949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F462B57-D35E-414A-93F0-CA3FF6097240}"/>
              </a:ext>
            </a:extLst>
          </p:cNvPr>
          <p:cNvSpPr>
            <a:spLocks noGrp="1"/>
          </p:cNvSpPr>
          <p:nvPr>
            <p:ph type="title"/>
          </p:nvPr>
        </p:nvSpPr>
        <p:spPr/>
        <p:txBody>
          <a:bodyPr/>
          <a:lstStyle/>
          <a:p>
            <a:r>
              <a:rPr lang="fr-FR" dirty="0"/>
              <a:t>Sous CPA, un chiffrement déterministe n’est pas sûr</a:t>
            </a:r>
          </a:p>
        </p:txBody>
      </p:sp>
      <p:sp>
        <p:nvSpPr>
          <p:cNvPr id="3" name="Espace réservé du contenu 2">
            <a:extLst>
              <a:ext uri="{FF2B5EF4-FFF2-40B4-BE49-F238E27FC236}">
                <a16:creationId xmlns:a16="http://schemas.microsoft.com/office/drawing/2014/main" id="{DDFFC029-2C7B-F64F-A5E8-6C9F44C34F51}"/>
              </a:ext>
            </a:extLst>
          </p:cNvPr>
          <p:cNvSpPr>
            <a:spLocks noGrp="1"/>
          </p:cNvSpPr>
          <p:nvPr>
            <p:ph idx="1"/>
          </p:nvPr>
        </p:nvSpPr>
        <p:spPr/>
        <p:txBody>
          <a:bodyPr/>
          <a:lstStyle/>
          <a:p>
            <a:r>
              <a:rPr lang="fr-FR" dirty="0"/>
              <a:t>Supposons que le même clair donne le même chiffré</a:t>
            </a:r>
          </a:p>
        </p:txBody>
      </p:sp>
      <p:pic>
        <p:nvPicPr>
          <p:cNvPr id="4" name="Image 3">
            <a:extLst>
              <a:ext uri="{FF2B5EF4-FFF2-40B4-BE49-F238E27FC236}">
                <a16:creationId xmlns:a16="http://schemas.microsoft.com/office/drawing/2014/main" id="{4A738E70-E816-B24A-8E16-F259A8444F29}"/>
              </a:ext>
            </a:extLst>
          </p:cNvPr>
          <p:cNvPicPr>
            <a:picLocks noChangeAspect="1"/>
          </p:cNvPicPr>
          <p:nvPr/>
        </p:nvPicPr>
        <p:blipFill>
          <a:blip r:embed="rId2"/>
          <a:stretch>
            <a:fillRect/>
          </a:stretch>
        </p:blipFill>
        <p:spPr>
          <a:xfrm>
            <a:off x="1964349" y="3296412"/>
            <a:ext cx="8415701" cy="2570988"/>
          </a:xfrm>
          <a:prstGeom prst="rect">
            <a:avLst/>
          </a:prstGeom>
        </p:spPr>
      </p:pic>
    </p:spTree>
    <p:extLst>
      <p:ext uri="{BB962C8B-B14F-4D97-AF65-F5344CB8AC3E}">
        <p14:creationId xmlns:p14="http://schemas.microsoft.com/office/powerpoint/2010/main" val="18570292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70ED658-8777-1247-BEC8-86429534F33B}"/>
              </a:ext>
            </a:extLst>
          </p:cNvPr>
          <p:cNvSpPr>
            <a:spLocks noGrp="1"/>
          </p:cNvSpPr>
          <p:nvPr>
            <p:ph type="title"/>
          </p:nvPr>
        </p:nvSpPr>
        <p:spPr/>
        <p:txBody>
          <a:bodyPr/>
          <a:lstStyle/>
          <a:p>
            <a:r>
              <a:rPr lang="fr-FR" dirty="0"/>
              <a:t>CBC Security</a:t>
            </a:r>
          </a:p>
        </p:txBody>
      </p:sp>
      <p:sp>
        <p:nvSpPr>
          <p:cNvPr id="3" name="Espace réservé du contenu 2">
            <a:extLst>
              <a:ext uri="{FF2B5EF4-FFF2-40B4-BE49-F238E27FC236}">
                <a16:creationId xmlns:a16="http://schemas.microsoft.com/office/drawing/2014/main" id="{2AA13C6C-14AE-A149-9B03-7E17C6BF8298}"/>
              </a:ext>
            </a:extLst>
          </p:cNvPr>
          <p:cNvSpPr>
            <a:spLocks noGrp="1"/>
          </p:cNvSpPr>
          <p:nvPr>
            <p:ph idx="1"/>
          </p:nvPr>
        </p:nvSpPr>
        <p:spPr/>
        <p:txBody>
          <a:bodyPr/>
          <a:lstStyle/>
          <a:p>
            <a:r>
              <a:rPr lang="fr-FR" dirty="0"/>
              <a:t>Supposons qu’on puisse prédire l’IV du prochain message</a:t>
            </a:r>
          </a:p>
          <a:p>
            <a:r>
              <a:rPr lang="fr-FR" dirty="0"/>
              <a:t>CBC </a:t>
            </a:r>
            <a:r>
              <a:rPr lang="fr-FR" dirty="0" err="1"/>
              <a:t>with</a:t>
            </a:r>
            <a:r>
              <a:rPr lang="fr-FR" dirty="0"/>
              <a:t> </a:t>
            </a:r>
            <a:r>
              <a:rPr lang="fr-FR" dirty="0" err="1"/>
              <a:t>predictable</a:t>
            </a:r>
            <a:r>
              <a:rPr lang="fr-FR" dirty="0"/>
              <a:t> IV </a:t>
            </a:r>
            <a:r>
              <a:rPr lang="fr-FR" dirty="0">
                <a:sym typeface="Wingdings" pitchFamily="2" charset="2"/>
              </a:rPr>
              <a:t> not CPA </a:t>
            </a:r>
            <a:r>
              <a:rPr lang="fr-FR" dirty="0" err="1">
                <a:sym typeface="Wingdings" pitchFamily="2" charset="2"/>
              </a:rPr>
              <a:t>secure</a:t>
            </a:r>
            <a:endParaRPr lang="fr-FR" dirty="0"/>
          </a:p>
        </p:txBody>
      </p:sp>
      <p:pic>
        <p:nvPicPr>
          <p:cNvPr id="4" name="Image 3">
            <a:extLst>
              <a:ext uri="{FF2B5EF4-FFF2-40B4-BE49-F238E27FC236}">
                <a16:creationId xmlns:a16="http://schemas.microsoft.com/office/drawing/2014/main" id="{170415F7-D895-6842-88B5-749A46392996}"/>
              </a:ext>
            </a:extLst>
          </p:cNvPr>
          <p:cNvPicPr>
            <a:picLocks noChangeAspect="1"/>
          </p:cNvPicPr>
          <p:nvPr/>
        </p:nvPicPr>
        <p:blipFill>
          <a:blip r:embed="rId2"/>
          <a:stretch>
            <a:fillRect/>
          </a:stretch>
        </p:blipFill>
        <p:spPr>
          <a:xfrm>
            <a:off x="2978150" y="3340100"/>
            <a:ext cx="6235700" cy="2527300"/>
          </a:xfrm>
          <a:prstGeom prst="rect">
            <a:avLst/>
          </a:prstGeom>
        </p:spPr>
      </p:pic>
    </p:spTree>
    <p:extLst>
      <p:ext uri="{BB962C8B-B14F-4D97-AF65-F5344CB8AC3E}">
        <p14:creationId xmlns:p14="http://schemas.microsoft.com/office/powerpoint/2010/main" val="35421645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BAEB485-F94A-3240-880A-D282A77CF67C}"/>
              </a:ext>
            </a:extLst>
          </p:cNvPr>
          <p:cNvSpPr>
            <a:spLocks noGrp="1"/>
          </p:cNvSpPr>
          <p:nvPr>
            <p:ph type="title"/>
          </p:nvPr>
        </p:nvSpPr>
        <p:spPr/>
        <p:txBody>
          <a:bodyPr/>
          <a:lstStyle/>
          <a:p>
            <a:r>
              <a:rPr lang="fr-FR" dirty="0"/>
              <a:t>CBC </a:t>
            </a:r>
            <a:r>
              <a:rPr lang="fr-FR" dirty="0" err="1"/>
              <a:t>with</a:t>
            </a:r>
            <a:r>
              <a:rPr lang="fr-FR" dirty="0"/>
              <a:t> </a:t>
            </a:r>
            <a:r>
              <a:rPr lang="fr-FR" dirty="0" err="1"/>
              <a:t>random</a:t>
            </a:r>
            <a:r>
              <a:rPr lang="fr-FR" dirty="0"/>
              <a:t> IV : Security</a:t>
            </a:r>
          </a:p>
        </p:txBody>
      </p:sp>
      <p:sp>
        <p:nvSpPr>
          <p:cNvPr id="3" name="Espace réservé du contenu 2">
            <a:extLst>
              <a:ext uri="{FF2B5EF4-FFF2-40B4-BE49-F238E27FC236}">
                <a16:creationId xmlns:a16="http://schemas.microsoft.com/office/drawing/2014/main" id="{597A6BB8-A36D-3D4D-88A8-9226574A2864}"/>
              </a:ext>
            </a:extLst>
          </p:cNvPr>
          <p:cNvSpPr>
            <a:spLocks noGrp="1"/>
          </p:cNvSpPr>
          <p:nvPr>
            <p:ph idx="1"/>
          </p:nvPr>
        </p:nvSpPr>
        <p:spPr/>
        <p:txBody>
          <a:bodyPr/>
          <a:lstStyle/>
          <a:p>
            <a:r>
              <a:rPr lang="fr-FR" dirty="0"/>
              <a:t>Théorème : CBC avec IV aléatoire est sémantiquement sûr sous CPA, à partir du moment où le système de chiffrement par blocs est une pseudo-</a:t>
            </a:r>
            <a:r>
              <a:rPr lang="fr-FR" dirty="0" err="1"/>
              <a:t>random</a:t>
            </a:r>
            <a:r>
              <a:rPr lang="fr-FR" dirty="0"/>
              <a:t> permutation</a:t>
            </a:r>
          </a:p>
          <a:p>
            <a:r>
              <a:rPr lang="fr-FR" dirty="0" err="1"/>
              <a:t>Rappel:UnePRP</a:t>
            </a:r>
            <a:r>
              <a:rPr lang="fr-FR" i="1" dirty="0" err="1"/>
              <a:t>E</a:t>
            </a:r>
            <a:r>
              <a:rPr lang="fr-FR" i="1" dirty="0"/>
              <a:t> </a:t>
            </a:r>
            <a:r>
              <a:rPr lang="fr-FR" dirty="0"/>
              <a:t>: </a:t>
            </a:r>
            <a:r>
              <a:rPr lang="fr-FR" i="1" dirty="0"/>
              <a:t>K </a:t>
            </a:r>
            <a:r>
              <a:rPr lang="fr-FR" dirty="0"/>
              <a:t>×</a:t>
            </a:r>
            <a:r>
              <a:rPr lang="fr-FR" i="1" dirty="0"/>
              <a:t>X </a:t>
            </a:r>
            <a:r>
              <a:rPr lang="fr-FR" dirty="0"/>
              <a:t>→</a:t>
            </a:r>
            <a:r>
              <a:rPr lang="fr-FR" i="1" dirty="0"/>
              <a:t>X </a:t>
            </a:r>
            <a:r>
              <a:rPr lang="fr-FR" dirty="0" err="1"/>
              <a:t>telleque</a:t>
            </a:r>
            <a:r>
              <a:rPr lang="fr-FR" dirty="0"/>
              <a:t> </a:t>
            </a:r>
          </a:p>
          <a:p>
            <a:pPr lvl="1"/>
            <a:r>
              <a:rPr lang="fr-FR" b="1" dirty="0"/>
              <a:t>1  </a:t>
            </a:r>
            <a:r>
              <a:rPr lang="fr-FR" dirty="0"/>
              <a:t>Il existe un </a:t>
            </a:r>
            <a:r>
              <a:rPr lang="fr-FR" dirty="0" err="1"/>
              <a:t>algo</a:t>
            </a:r>
            <a:r>
              <a:rPr lang="fr-FR" dirty="0"/>
              <a:t> efficace pour calculer </a:t>
            </a:r>
            <a:r>
              <a:rPr lang="fr-FR" i="1" dirty="0"/>
              <a:t>E</a:t>
            </a:r>
            <a:r>
              <a:rPr lang="fr-FR" dirty="0"/>
              <a:t>(</a:t>
            </a:r>
            <a:r>
              <a:rPr lang="fr-FR" i="1" dirty="0" err="1"/>
              <a:t>k</a:t>
            </a:r>
            <a:r>
              <a:rPr lang="fr-FR" dirty="0" err="1"/>
              <a:t>,</a:t>
            </a:r>
            <a:r>
              <a:rPr lang="fr-FR" i="1" dirty="0" err="1"/>
              <a:t>x</a:t>
            </a:r>
            <a:r>
              <a:rPr lang="fr-FR" dirty="0"/>
              <a:t>) </a:t>
            </a:r>
          </a:p>
          <a:p>
            <a:pPr lvl="1"/>
            <a:r>
              <a:rPr lang="fr-FR" b="1" dirty="0"/>
              <a:t>2  </a:t>
            </a:r>
            <a:r>
              <a:rPr lang="fr-FR" dirty="0"/>
              <a:t>La fonction </a:t>
            </a:r>
            <a:r>
              <a:rPr lang="fr-FR" i="1" dirty="0"/>
              <a:t>E</a:t>
            </a:r>
            <a:r>
              <a:rPr lang="fr-FR" dirty="0"/>
              <a:t>(</a:t>
            </a:r>
            <a:r>
              <a:rPr lang="fr-FR" i="1" dirty="0"/>
              <a:t>k</a:t>
            </a:r>
            <a:r>
              <a:rPr lang="fr-FR" dirty="0"/>
              <a:t>,.) est injective </a:t>
            </a:r>
          </a:p>
          <a:p>
            <a:pPr lvl="1"/>
            <a:r>
              <a:rPr lang="fr-FR" b="1" dirty="0"/>
              <a:t>3  </a:t>
            </a:r>
            <a:r>
              <a:rPr lang="fr-FR" dirty="0"/>
              <a:t>Il existe un </a:t>
            </a:r>
            <a:r>
              <a:rPr lang="fr-FR" dirty="0" err="1"/>
              <a:t>algo</a:t>
            </a:r>
            <a:r>
              <a:rPr lang="fr-FR" dirty="0"/>
              <a:t> d’inversion efficace </a:t>
            </a:r>
            <a:r>
              <a:rPr lang="fr-FR" i="1" dirty="0"/>
              <a:t>D</a:t>
            </a:r>
            <a:r>
              <a:rPr lang="fr-FR" dirty="0"/>
              <a:t>(</a:t>
            </a:r>
            <a:r>
              <a:rPr lang="fr-FR" i="1" dirty="0" err="1"/>
              <a:t>k</a:t>
            </a:r>
            <a:r>
              <a:rPr lang="fr-FR" dirty="0" err="1"/>
              <a:t>,</a:t>
            </a:r>
            <a:r>
              <a:rPr lang="fr-FR" i="1" dirty="0" err="1"/>
              <a:t>x</a:t>
            </a:r>
            <a:r>
              <a:rPr lang="fr-FR" dirty="0"/>
              <a:t>) </a:t>
            </a:r>
          </a:p>
          <a:p>
            <a:r>
              <a:rPr lang="fr-FR" dirty="0"/>
              <a:t>C’est le cas de AES-CBC si le nombre de blocs est plus petit que 2</a:t>
            </a:r>
            <a:r>
              <a:rPr lang="fr-FR" baseline="30000" dirty="0"/>
              <a:t>48</a:t>
            </a:r>
            <a:r>
              <a:rPr lang="fr-FR" dirty="0"/>
              <a:t> ou 3DES si le nombre de blocs est plus petit que 2</a:t>
            </a:r>
            <a:r>
              <a:rPr lang="fr-FR" baseline="30000" dirty="0"/>
              <a:t>16</a:t>
            </a:r>
            <a:r>
              <a:rPr lang="fr-FR" dirty="0"/>
              <a:t> </a:t>
            </a:r>
          </a:p>
          <a:p>
            <a:endParaRPr lang="fr-FR" dirty="0"/>
          </a:p>
        </p:txBody>
      </p:sp>
    </p:spTree>
    <p:extLst>
      <p:ext uri="{BB962C8B-B14F-4D97-AF65-F5344CB8AC3E}">
        <p14:creationId xmlns:p14="http://schemas.microsoft.com/office/powerpoint/2010/main" val="23573375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E4D88E-EEB7-8645-B1A0-407CF7D139DB}"/>
              </a:ext>
            </a:extLst>
          </p:cNvPr>
          <p:cNvSpPr>
            <a:spLocks noGrp="1"/>
          </p:cNvSpPr>
          <p:nvPr>
            <p:ph type="title"/>
          </p:nvPr>
        </p:nvSpPr>
        <p:spPr/>
        <p:txBody>
          <a:bodyPr/>
          <a:lstStyle/>
          <a:p>
            <a:r>
              <a:rPr lang="fr-FR" dirty="0" err="1"/>
              <a:t>Chosen</a:t>
            </a:r>
            <a:r>
              <a:rPr lang="fr-FR" dirty="0"/>
              <a:t> </a:t>
            </a:r>
            <a:r>
              <a:rPr lang="fr-FR" dirty="0" err="1"/>
              <a:t>Ciphertext</a:t>
            </a:r>
            <a:r>
              <a:rPr lang="fr-FR" dirty="0"/>
              <a:t> Attack (CCA)</a:t>
            </a:r>
          </a:p>
        </p:txBody>
      </p:sp>
      <p:sp>
        <p:nvSpPr>
          <p:cNvPr id="3" name="Espace réservé du contenu 2">
            <a:extLst>
              <a:ext uri="{FF2B5EF4-FFF2-40B4-BE49-F238E27FC236}">
                <a16:creationId xmlns:a16="http://schemas.microsoft.com/office/drawing/2014/main" id="{6FF4C78A-45A4-C840-AEDC-A3697AD65BAA}"/>
              </a:ext>
            </a:extLst>
          </p:cNvPr>
          <p:cNvSpPr>
            <a:spLocks noGrp="1"/>
          </p:cNvSpPr>
          <p:nvPr>
            <p:ph idx="1"/>
          </p:nvPr>
        </p:nvSpPr>
        <p:spPr/>
        <p:txBody>
          <a:bodyPr/>
          <a:lstStyle/>
          <a:p>
            <a:r>
              <a:rPr lang="fr-FR" dirty="0"/>
              <a:t>Certaines fois, l’adversaire est capable d’obtenir le clair de certains </a:t>
            </a:r>
            <a:r>
              <a:rPr lang="fr-FR" dirty="0" err="1"/>
              <a:t>chiffrés</a:t>
            </a:r>
            <a:r>
              <a:rPr lang="fr-FR" dirty="0"/>
              <a:t>. Cela peut aider pour </a:t>
            </a:r>
            <a:r>
              <a:rPr lang="fr-FR" dirty="0" err="1"/>
              <a:t>décrypter</a:t>
            </a:r>
            <a:r>
              <a:rPr lang="fr-FR" dirty="0"/>
              <a:t> son message </a:t>
            </a:r>
          </a:p>
          <a:p>
            <a:r>
              <a:rPr lang="fr-FR" dirty="0"/>
              <a:t>Puissance de l’</a:t>
            </a:r>
            <a:r>
              <a:rPr lang="fr-FR" dirty="0" err="1"/>
              <a:t>Adv</a:t>
            </a:r>
            <a:r>
              <a:rPr lang="fr-FR" dirty="0"/>
              <a:t> : CPA et CCA </a:t>
            </a:r>
          </a:p>
          <a:p>
            <a:pPr lvl="1"/>
            <a:r>
              <a:rPr lang="fr-FR" dirty="0"/>
              <a:t>Obtenir le chiffrement des messages de son choix </a:t>
            </a:r>
          </a:p>
          <a:p>
            <a:pPr lvl="1"/>
            <a:r>
              <a:rPr lang="fr-FR" dirty="0"/>
              <a:t>Obtenir le </a:t>
            </a:r>
            <a:r>
              <a:rPr lang="fr-FR" dirty="0" err="1"/>
              <a:t>déchiffrement</a:t>
            </a:r>
            <a:r>
              <a:rPr lang="fr-FR" dirty="0"/>
              <a:t> des </a:t>
            </a:r>
            <a:r>
              <a:rPr lang="fr-FR" dirty="0" err="1"/>
              <a:t>chiffrés</a:t>
            </a:r>
            <a:r>
              <a:rPr lang="fr-FR" dirty="0"/>
              <a:t> de son choix (autre que le challenge) </a:t>
            </a:r>
          </a:p>
          <a:p>
            <a:r>
              <a:rPr lang="fr-FR" dirty="0"/>
              <a:t>But de l’adversaire : casser la </a:t>
            </a:r>
            <a:r>
              <a:rPr lang="fr-FR" dirty="0" err="1"/>
              <a:t>sécurite</a:t>
            </a:r>
            <a:r>
              <a:rPr lang="fr-FR" dirty="0"/>
              <a:t>́ </a:t>
            </a:r>
            <a:r>
              <a:rPr lang="fr-FR" dirty="0" err="1"/>
              <a:t>sémantique</a:t>
            </a:r>
            <a:r>
              <a:rPr lang="fr-FR" dirty="0"/>
              <a:t> </a:t>
            </a:r>
          </a:p>
          <a:p>
            <a:endParaRPr lang="fr-FR" dirty="0"/>
          </a:p>
        </p:txBody>
      </p:sp>
    </p:spTree>
    <p:extLst>
      <p:ext uri="{BB962C8B-B14F-4D97-AF65-F5344CB8AC3E}">
        <p14:creationId xmlns:p14="http://schemas.microsoft.com/office/powerpoint/2010/main" val="34443410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CF98DE-3D5A-FA41-9344-DCAEC8F369D2}"/>
              </a:ext>
            </a:extLst>
          </p:cNvPr>
          <p:cNvSpPr>
            <a:spLocks noGrp="1"/>
          </p:cNvSpPr>
          <p:nvPr>
            <p:ph type="title"/>
          </p:nvPr>
        </p:nvSpPr>
        <p:spPr/>
        <p:txBody>
          <a:bodyPr/>
          <a:lstStyle/>
          <a:p>
            <a:r>
              <a:rPr lang="fr-FR" dirty="0"/>
              <a:t>Modèle de sécurité : </a:t>
            </a:r>
            <a:r>
              <a:rPr lang="fr-FR" dirty="0" err="1"/>
              <a:t>Chosen</a:t>
            </a:r>
            <a:r>
              <a:rPr lang="fr-FR" dirty="0"/>
              <a:t> </a:t>
            </a:r>
            <a:r>
              <a:rPr lang="fr-FR" dirty="0" err="1"/>
              <a:t>ciphertext</a:t>
            </a:r>
            <a:r>
              <a:rPr lang="fr-FR" dirty="0"/>
              <a:t> </a:t>
            </a:r>
            <a:r>
              <a:rPr lang="fr-FR" dirty="0" err="1"/>
              <a:t>security</a:t>
            </a:r>
            <a:endParaRPr lang="fr-FR" dirty="0"/>
          </a:p>
        </p:txBody>
      </p:sp>
      <p:pic>
        <p:nvPicPr>
          <p:cNvPr id="6" name="Image 5">
            <a:extLst>
              <a:ext uri="{FF2B5EF4-FFF2-40B4-BE49-F238E27FC236}">
                <a16:creationId xmlns:a16="http://schemas.microsoft.com/office/drawing/2014/main" id="{5447A1D8-78E9-B94C-8113-EEDFE39C1767}"/>
              </a:ext>
            </a:extLst>
          </p:cNvPr>
          <p:cNvPicPr>
            <a:picLocks noChangeAspect="1"/>
          </p:cNvPicPr>
          <p:nvPr/>
        </p:nvPicPr>
        <p:blipFill>
          <a:blip r:embed="rId2"/>
          <a:stretch>
            <a:fillRect/>
          </a:stretch>
        </p:blipFill>
        <p:spPr>
          <a:xfrm>
            <a:off x="2432050" y="2298700"/>
            <a:ext cx="7327900" cy="3873500"/>
          </a:xfrm>
          <a:prstGeom prst="rect">
            <a:avLst/>
          </a:prstGeom>
        </p:spPr>
      </p:pic>
    </p:spTree>
    <p:extLst>
      <p:ext uri="{BB962C8B-B14F-4D97-AF65-F5344CB8AC3E}">
        <p14:creationId xmlns:p14="http://schemas.microsoft.com/office/powerpoint/2010/main" val="40576336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B64118A-F5D7-9741-B7D0-5D9C58AD9CE5}"/>
              </a:ext>
            </a:extLst>
          </p:cNvPr>
          <p:cNvSpPr>
            <a:spLocks noGrp="1"/>
          </p:cNvSpPr>
          <p:nvPr>
            <p:ph type="title"/>
          </p:nvPr>
        </p:nvSpPr>
        <p:spPr/>
        <p:txBody>
          <a:bodyPr/>
          <a:lstStyle/>
          <a:p>
            <a:r>
              <a:rPr lang="fr-FR" dirty="0" err="1"/>
              <a:t>Chosen</a:t>
            </a:r>
            <a:r>
              <a:rPr lang="fr-FR" dirty="0"/>
              <a:t> </a:t>
            </a:r>
            <a:r>
              <a:rPr lang="fr-FR" dirty="0" err="1"/>
              <a:t>ciphertext</a:t>
            </a:r>
            <a:r>
              <a:rPr lang="fr-FR" dirty="0"/>
              <a:t> </a:t>
            </a:r>
            <a:r>
              <a:rPr lang="fr-FR" dirty="0" err="1"/>
              <a:t>security</a:t>
            </a:r>
            <a:endParaRPr lang="fr-FR" dirty="0"/>
          </a:p>
        </p:txBody>
      </p:sp>
      <p:pic>
        <p:nvPicPr>
          <p:cNvPr id="4" name="Image 3">
            <a:extLst>
              <a:ext uri="{FF2B5EF4-FFF2-40B4-BE49-F238E27FC236}">
                <a16:creationId xmlns:a16="http://schemas.microsoft.com/office/drawing/2014/main" id="{D40D3772-A576-8041-A271-575C2B0FBEF4}"/>
              </a:ext>
            </a:extLst>
          </p:cNvPr>
          <p:cNvPicPr>
            <a:picLocks noChangeAspect="1"/>
          </p:cNvPicPr>
          <p:nvPr/>
        </p:nvPicPr>
        <p:blipFill>
          <a:blip r:embed="rId2"/>
          <a:stretch>
            <a:fillRect/>
          </a:stretch>
        </p:blipFill>
        <p:spPr>
          <a:xfrm>
            <a:off x="1748281" y="1733550"/>
            <a:ext cx="9658635" cy="4438650"/>
          </a:xfrm>
          <a:prstGeom prst="rect">
            <a:avLst/>
          </a:prstGeom>
        </p:spPr>
      </p:pic>
    </p:spTree>
    <p:extLst>
      <p:ext uri="{BB962C8B-B14F-4D97-AF65-F5344CB8AC3E}">
        <p14:creationId xmlns:p14="http://schemas.microsoft.com/office/powerpoint/2010/main" val="4598510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2EF926-E43F-934F-B8AB-290620CE7808}"/>
              </a:ext>
            </a:extLst>
          </p:cNvPr>
          <p:cNvSpPr>
            <a:spLocks noGrp="1"/>
          </p:cNvSpPr>
          <p:nvPr>
            <p:ph type="title"/>
          </p:nvPr>
        </p:nvSpPr>
        <p:spPr/>
        <p:txBody>
          <a:bodyPr/>
          <a:lstStyle/>
          <a:p>
            <a:r>
              <a:rPr lang="fr-FR" dirty="0"/>
              <a:t>TD</a:t>
            </a:r>
          </a:p>
        </p:txBody>
      </p:sp>
      <p:pic>
        <p:nvPicPr>
          <p:cNvPr id="5" name="Image 4">
            <a:extLst>
              <a:ext uri="{FF2B5EF4-FFF2-40B4-BE49-F238E27FC236}">
                <a16:creationId xmlns:a16="http://schemas.microsoft.com/office/drawing/2014/main" id="{93FE790E-4889-CE4C-A750-2722257D5D90}"/>
              </a:ext>
            </a:extLst>
          </p:cNvPr>
          <p:cNvPicPr>
            <a:picLocks noChangeAspect="1"/>
          </p:cNvPicPr>
          <p:nvPr/>
        </p:nvPicPr>
        <p:blipFill>
          <a:blip r:embed="rId2"/>
          <a:stretch>
            <a:fillRect/>
          </a:stretch>
        </p:blipFill>
        <p:spPr>
          <a:xfrm>
            <a:off x="1371600" y="1485900"/>
            <a:ext cx="2760656" cy="4686300"/>
          </a:xfrm>
          <a:prstGeom prst="rect">
            <a:avLst/>
          </a:prstGeom>
        </p:spPr>
      </p:pic>
      <p:pic>
        <p:nvPicPr>
          <p:cNvPr id="7" name="Image 6">
            <a:extLst>
              <a:ext uri="{FF2B5EF4-FFF2-40B4-BE49-F238E27FC236}">
                <a16:creationId xmlns:a16="http://schemas.microsoft.com/office/drawing/2014/main" id="{3E2D2EC6-3BE4-2D43-AE72-09697ECCFCE2}"/>
              </a:ext>
            </a:extLst>
          </p:cNvPr>
          <p:cNvPicPr>
            <a:picLocks noChangeAspect="1"/>
          </p:cNvPicPr>
          <p:nvPr/>
        </p:nvPicPr>
        <p:blipFill>
          <a:blip r:embed="rId3"/>
          <a:stretch>
            <a:fillRect/>
          </a:stretch>
        </p:blipFill>
        <p:spPr>
          <a:xfrm>
            <a:off x="4464050" y="1485900"/>
            <a:ext cx="3595696" cy="885263"/>
          </a:xfrm>
          <a:prstGeom prst="rect">
            <a:avLst/>
          </a:prstGeom>
        </p:spPr>
      </p:pic>
      <p:sp>
        <p:nvSpPr>
          <p:cNvPr id="8" name="Rectangle 7">
            <a:extLst>
              <a:ext uri="{FF2B5EF4-FFF2-40B4-BE49-F238E27FC236}">
                <a16:creationId xmlns:a16="http://schemas.microsoft.com/office/drawing/2014/main" id="{2744D910-3672-CD43-B36D-57174ADB13E1}"/>
              </a:ext>
            </a:extLst>
          </p:cNvPr>
          <p:cNvSpPr/>
          <p:nvPr/>
        </p:nvSpPr>
        <p:spPr>
          <a:xfrm>
            <a:off x="4464050" y="2654976"/>
            <a:ext cx="6096000" cy="2308324"/>
          </a:xfrm>
          <a:prstGeom prst="rect">
            <a:avLst/>
          </a:prstGeom>
        </p:spPr>
        <p:txBody>
          <a:bodyPr>
            <a:spAutoFit/>
          </a:bodyPr>
          <a:lstStyle/>
          <a:p>
            <a:r>
              <a:rPr lang="fr-FR" dirty="0">
                <a:latin typeface="Calibri" panose="020F0502020204030204" pitchFamily="34" charset="0"/>
              </a:rPr>
              <a:t>Les </a:t>
            </a:r>
            <a:r>
              <a:rPr lang="fr-FR" dirty="0" err="1">
                <a:latin typeface="Calibri" panose="020F0502020204030204" pitchFamily="34" charset="0"/>
              </a:rPr>
              <a:t>clés</a:t>
            </a:r>
            <a:r>
              <a:rPr lang="fr-FR" dirty="0">
                <a:latin typeface="Calibri" panose="020F0502020204030204" pitchFamily="34" charset="0"/>
              </a:rPr>
              <a:t> de ronde se </a:t>
            </a:r>
            <a:r>
              <a:rPr lang="fr-FR" dirty="0" err="1">
                <a:latin typeface="Calibri" panose="020F0502020204030204" pitchFamily="34" charset="0"/>
              </a:rPr>
              <a:t>déduisent</a:t>
            </a:r>
            <a:r>
              <a:rPr lang="fr-FR" dirty="0">
                <a:latin typeface="Calibri" panose="020F0502020204030204" pitchFamily="34" charset="0"/>
              </a:rPr>
              <a:t> de la </a:t>
            </a:r>
            <a:r>
              <a:rPr lang="fr-FR" dirty="0" err="1">
                <a:latin typeface="Calibri" panose="020F0502020204030204" pitchFamily="34" charset="0"/>
              </a:rPr>
              <a:t>cle</a:t>
            </a:r>
            <a:r>
              <a:rPr lang="fr-FR" dirty="0">
                <a:latin typeface="Calibri" panose="020F0502020204030204" pitchFamily="34" charset="0"/>
              </a:rPr>
              <a:t>́ de chiffrement K=[k1,k2,k3,k4] par K1=[k1</a:t>
            </a:r>
            <a:r>
              <a:rPr lang="fr-FR" dirty="0">
                <a:latin typeface="SymbolMT"/>
              </a:rPr>
              <a:t>A⊕</a:t>
            </a:r>
            <a:r>
              <a:rPr lang="fr-FR" dirty="0">
                <a:latin typeface="Calibri" panose="020F0502020204030204" pitchFamily="34" charset="0"/>
              </a:rPr>
              <a:t>k2, k2, k3</a:t>
            </a:r>
            <a:r>
              <a:rPr lang="fr-FR" dirty="0">
                <a:latin typeface="SymbolMT"/>
              </a:rPr>
              <a:t>⊕ </a:t>
            </a:r>
            <a:r>
              <a:rPr lang="fr-FR" dirty="0">
                <a:latin typeface="Calibri" panose="020F0502020204030204" pitchFamily="34" charset="0"/>
              </a:rPr>
              <a:t>k4, k3], K2=[k1</a:t>
            </a:r>
            <a:r>
              <a:rPr lang="fr-FR" dirty="0">
                <a:latin typeface="SymbolMT"/>
              </a:rPr>
              <a:t> ⊕ </a:t>
            </a:r>
            <a:r>
              <a:rPr lang="fr-FR" dirty="0">
                <a:latin typeface="Calibri" panose="020F0502020204030204" pitchFamily="34" charset="0"/>
              </a:rPr>
              <a:t>k2</a:t>
            </a:r>
            <a:r>
              <a:rPr lang="fr-FR" dirty="0">
                <a:latin typeface="SymbolMT"/>
              </a:rPr>
              <a:t> ⊕ </a:t>
            </a:r>
            <a:r>
              <a:rPr lang="fr-FR" dirty="0">
                <a:latin typeface="Calibri" panose="020F0502020204030204" pitchFamily="34" charset="0"/>
              </a:rPr>
              <a:t>k3, k2</a:t>
            </a:r>
            <a:r>
              <a:rPr lang="fr-FR" dirty="0">
                <a:latin typeface="SymbolMT"/>
              </a:rPr>
              <a:t> ⊕ </a:t>
            </a:r>
            <a:r>
              <a:rPr lang="fr-FR" dirty="0">
                <a:latin typeface="Calibri" panose="020F0502020204030204" pitchFamily="34" charset="0"/>
              </a:rPr>
              <a:t>k3, k3</a:t>
            </a:r>
            <a:r>
              <a:rPr lang="fr-FR" dirty="0">
                <a:latin typeface="SymbolMT"/>
              </a:rPr>
              <a:t> ⊕ </a:t>
            </a:r>
            <a:r>
              <a:rPr lang="fr-FR" dirty="0">
                <a:latin typeface="Calibri" panose="020F0502020204030204" pitchFamily="34" charset="0"/>
              </a:rPr>
              <a:t>k4, k4]</a:t>
            </a:r>
          </a:p>
          <a:p>
            <a:br>
              <a:rPr lang="fr-FR" dirty="0">
                <a:latin typeface="Calibri" panose="020F0502020204030204" pitchFamily="34" charset="0"/>
              </a:rPr>
            </a:br>
            <a:r>
              <a:rPr lang="fr-FR" dirty="0">
                <a:latin typeface="Calibri" panose="020F0502020204030204" pitchFamily="34" charset="0"/>
              </a:rPr>
              <a:t>La permutation P est </a:t>
            </a:r>
            <a:r>
              <a:rPr lang="fr-FR" dirty="0" err="1">
                <a:latin typeface="Calibri" panose="020F0502020204030204" pitchFamily="34" charset="0"/>
              </a:rPr>
              <a:t>définie</a:t>
            </a:r>
            <a:r>
              <a:rPr lang="fr-FR" dirty="0">
                <a:latin typeface="Calibri" panose="020F0502020204030204" pitchFamily="34" charset="0"/>
              </a:rPr>
              <a:t> par</a:t>
            </a:r>
            <a:br>
              <a:rPr lang="fr-FR" dirty="0">
                <a:latin typeface="Calibri" panose="020F0502020204030204" pitchFamily="34" charset="0"/>
              </a:rPr>
            </a:br>
            <a:r>
              <a:rPr lang="fr-FR" dirty="0">
                <a:latin typeface="Calibri" panose="020F0502020204030204" pitchFamily="34" charset="0"/>
              </a:rPr>
              <a:t>P(1)=3, P(2)=1, P(3)=4, P(4)=2. </a:t>
            </a:r>
            <a:endParaRPr lang="fr-FR" dirty="0"/>
          </a:p>
          <a:p>
            <a:r>
              <a:rPr lang="fr-FR" dirty="0">
                <a:latin typeface="Calibri" panose="020F0502020204030204" pitchFamily="34" charset="0"/>
              </a:rPr>
              <a:t>Chiffrer le message M=[0,1,1,0] avec K=[1,1,1,1] et </a:t>
            </a:r>
            <a:r>
              <a:rPr lang="fr-FR" dirty="0" err="1">
                <a:latin typeface="Calibri" panose="020F0502020204030204" pitchFamily="34" charset="0"/>
              </a:rPr>
              <a:t>déchiffrer</a:t>
            </a:r>
            <a:r>
              <a:rPr lang="fr-FR" dirty="0">
                <a:latin typeface="Calibri" panose="020F0502020204030204" pitchFamily="34" charset="0"/>
              </a:rPr>
              <a:t> C=[0,1,0,1] qui a </a:t>
            </a:r>
            <a:r>
              <a:rPr lang="fr-FR" dirty="0" err="1">
                <a:latin typeface="Calibri" panose="020F0502020204030204" pitchFamily="34" charset="0"/>
              </a:rPr>
              <a:t>éte</a:t>
            </a:r>
            <a:r>
              <a:rPr lang="fr-FR" dirty="0">
                <a:latin typeface="Calibri" panose="020F0502020204030204" pitchFamily="34" charset="0"/>
              </a:rPr>
              <a:t>́ chiffré avec la </a:t>
            </a:r>
            <a:r>
              <a:rPr lang="fr-FR" dirty="0" err="1">
                <a:latin typeface="Calibri" panose="020F0502020204030204" pitchFamily="34" charset="0"/>
              </a:rPr>
              <a:t>même</a:t>
            </a:r>
            <a:r>
              <a:rPr lang="fr-FR" dirty="0">
                <a:latin typeface="Calibri" panose="020F0502020204030204" pitchFamily="34" charset="0"/>
              </a:rPr>
              <a:t> </a:t>
            </a:r>
            <a:r>
              <a:rPr lang="fr-FR" dirty="0" err="1">
                <a:latin typeface="Calibri" panose="020F0502020204030204" pitchFamily="34" charset="0"/>
              </a:rPr>
              <a:t>cle</a:t>
            </a:r>
            <a:r>
              <a:rPr lang="fr-FR" dirty="0">
                <a:latin typeface="Calibri" panose="020F0502020204030204" pitchFamily="34" charset="0"/>
              </a:rPr>
              <a:t>́. </a:t>
            </a:r>
            <a:endParaRPr lang="fr-FR" dirty="0"/>
          </a:p>
        </p:txBody>
      </p:sp>
    </p:spTree>
    <p:extLst>
      <p:ext uri="{BB962C8B-B14F-4D97-AF65-F5344CB8AC3E}">
        <p14:creationId xmlns:p14="http://schemas.microsoft.com/office/powerpoint/2010/main" val="1623782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2EF926-E43F-934F-B8AB-290620CE7808}"/>
              </a:ext>
            </a:extLst>
          </p:cNvPr>
          <p:cNvSpPr>
            <a:spLocks noGrp="1"/>
          </p:cNvSpPr>
          <p:nvPr>
            <p:ph type="title"/>
          </p:nvPr>
        </p:nvSpPr>
        <p:spPr/>
        <p:txBody>
          <a:bodyPr/>
          <a:lstStyle/>
          <a:p>
            <a:r>
              <a:rPr lang="fr-FR" dirty="0"/>
              <a:t>TD</a:t>
            </a:r>
          </a:p>
        </p:txBody>
      </p:sp>
      <p:sp>
        <p:nvSpPr>
          <p:cNvPr id="3" name="Rectangle 2">
            <a:extLst>
              <a:ext uri="{FF2B5EF4-FFF2-40B4-BE49-F238E27FC236}">
                <a16:creationId xmlns:a16="http://schemas.microsoft.com/office/drawing/2014/main" id="{9E81F020-CB31-7544-9A1B-778A98594DAA}"/>
              </a:ext>
            </a:extLst>
          </p:cNvPr>
          <p:cNvSpPr/>
          <p:nvPr/>
        </p:nvSpPr>
        <p:spPr>
          <a:xfrm>
            <a:off x="1371599" y="1428750"/>
            <a:ext cx="10341429" cy="3139321"/>
          </a:xfrm>
          <a:prstGeom prst="rect">
            <a:avLst/>
          </a:prstGeom>
        </p:spPr>
        <p:txBody>
          <a:bodyPr wrap="square">
            <a:spAutoFit/>
          </a:bodyPr>
          <a:lstStyle/>
          <a:p>
            <a:r>
              <a:rPr lang="fr-FR" dirty="0">
                <a:latin typeface="Calibri" panose="020F0502020204030204" pitchFamily="34" charset="0"/>
              </a:rPr>
              <a:t>On </a:t>
            </a:r>
            <a:r>
              <a:rPr lang="fr-FR" dirty="0" err="1">
                <a:latin typeface="Calibri" panose="020F0502020204030204" pitchFamily="34" charset="0"/>
              </a:rPr>
              <a:t>considère</a:t>
            </a:r>
            <a:r>
              <a:rPr lang="fr-FR" dirty="0">
                <a:latin typeface="Calibri" panose="020F0502020204030204" pitchFamily="34" charset="0"/>
              </a:rPr>
              <a:t> un chiffrement de </a:t>
            </a:r>
            <a:r>
              <a:rPr lang="fr-FR" dirty="0" err="1">
                <a:latin typeface="Calibri" panose="020F0502020204030204" pitchFamily="34" charset="0"/>
              </a:rPr>
              <a:t>Feistel</a:t>
            </a:r>
            <a:r>
              <a:rPr lang="fr-FR" dirty="0">
                <a:latin typeface="Calibri" panose="020F0502020204030204" pitchFamily="34" charset="0"/>
              </a:rPr>
              <a:t> à deux rondes </a:t>
            </a:r>
            <a:r>
              <a:rPr lang="fr-FR" dirty="0" err="1">
                <a:latin typeface="Calibri" panose="020F0502020204030204" pitchFamily="34" charset="0"/>
              </a:rPr>
              <a:t>défini</a:t>
            </a:r>
            <a:r>
              <a:rPr lang="fr-FR" dirty="0">
                <a:latin typeface="Calibri" panose="020F0502020204030204" pitchFamily="34" charset="0"/>
              </a:rPr>
              <a:t> par :</a:t>
            </a:r>
            <a:br>
              <a:rPr lang="fr-FR" dirty="0">
                <a:latin typeface="Calibri" panose="020F0502020204030204" pitchFamily="34" charset="0"/>
              </a:rPr>
            </a:br>
            <a:r>
              <a:rPr lang="fr-FR" dirty="0">
                <a:latin typeface="Calibri" panose="020F0502020204030204" pitchFamily="34" charset="0"/>
              </a:rPr>
              <a:t>La longueur des blocs est 8 ;</a:t>
            </a:r>
            <a:br>
              <a:rPr lang="fr-FR" dirty="0">
                <a:latin typeface="Calibri" panose="020F0502020204030204" pitchFamily="34" charset="0"/>
              </a:rPr>
            </a:br>
            <a:r>
              <a:rPr lang="fr-FR" dirty="0">
                <a:latin typeface="Calibri" panose="020F0502020204030204" pitchFamily="34" charset="0"/>
              </a:rPr>
              <a:t>La </a:t>
            </a:r>
            <a:r>
              <a:rPr lang="fr-FR" dirty="0" err="1">
                <a:latin typeface="Calibri" panose="020F0502020204030204" pitchFamily="34" charset="0"/>
              </a:rPr>
              <a:t>cle</a:t>
            </a:r>
            <a:r>
              <a:rPr lang="fr-FR" dirty="0">
                <a:latin typeface="Calibri" panose="020F0502020204030204" pitchFamily="34" charset="0"/>
              </a:rPr>
              <a:t>́ K=[k1,...,k8] est de longueur 8, les deux </a:t>
            </a:r>
            <a:r>
              <a:rPr lang="fr-FR" dirty="0" err="1">
                <a:latin typeface="Calibri" panose="020F0502020204030204" pitchFamily="34" charset="0"/>
              </a:rPr>
              <a:t>clés</a:t>
            </a:r>
            <a:r>
              <a:rPr lang="fr-FR" dirty="0">
                <a:latin typeface="Calibri" panose="020F0502020204030204" pitchFamily="34" charset="0"/>
              </a:rPr>
              <a:t> de rondes sont K1=[k1,...,k4] et K2=[k5,...,k8], le </a:t>
            </a:r>
            <a:r>
              <a:rPr lang="fr-FR" dirty="0" err="1">
                <a:latin typeface="Calibri" panose="020F0502020204030204" pitchFamily="34" charset="0"/>
              </a:rPr>
              <a:t>ki</a:t>
            </a:r>
            <a:r>
              <a:rPr lang="fr-FR" dirty="0">
                <a:latin typeface="Calibri" panose="020F0502020204030204" pitchFamily="34" charset="0"/>
              </a:rPr>
              <a:t> </a:t>
            </a:r>
            <a:r>
              <a:rPr lang="fr-FR" dirty="0" err="1">
                <a:latin typeface="Calibri" panose="020F0502020204030204" pitchFamily="34" charset="0"/>
              </a:rPr>
              <a:t>étant</a:t>
            </a:r>
            <a:r>
              <a:rPr lang="fr-FR" dirty="0">
                <a:latin typeface="Calibri" panose="020F0502020204030204" pitchFamily="34" charset="0"/>
              </a:rPr>
              <a:t> les bits de la </a:t>
            </a:r>
            <a:r>
              <a:rPr lang="fr-FR" dirty="0" err="1">
                <a:latin typeface="Calibri" panose="020F0502020204030204" pitchFamily="34" charset="0"/>
              </a:rPr>
              <a:t>cle</a:t>
            </a:r>
            <a:r>
              <a:rPr lang="fr-FR" dirty="0">
                <a:latin typeface="Calibri" panose="020F0502020204030204" pitchFamily="34" charset="0"/>
              </a:rPr>
              <a:t>́ K ;</a:t>
            </a:r>
            <a:br>
              <a:rPr lang="fr-FR" dirty="0">
                <a:latin typeface="Calibri" panose="020F0502020204030204" pitchFamily="34" charset="0"/>
              </a:rPr>
            </a:br>
            <a:r>
              <a:rPr lang="fr-FR" dirty="0">
                <a:latin typeface="Calibri" panose="020F0502020204030204" pitchFamily="34" charset="0"/>
              </a:rPr>
              <a:t>La fonction V=f(U,U’) est </a:t>
            </a:r>
            <a:r>
              <a:rPr lang="fr-FR" dirty="0" err="1">
                <a:latin typeface="Calibri" panose="020F0502020204030204" pitchFamily="34" charset="0"/>
              </a:rPr>
              <a:t>définie</a:t>
            </a:r>
            <a:r>
              <a:rPr lang="fr-FR" dirty="0">
                <a:latin typeface="Calibri" panose="020F0502020204030204" pitchFamily="34" charset="0"/>
              </a:rPr>
              <a:t> par l’expression des bits vi de V=[v1,...,v4] en fonction de ceux de U=[u1,u2,u3,u4] et U’=[u’1,u’2,u’3,u’4], </a:t>
            </a:r>
            <a:endParaRPr lang="fr-FR" dirty="0"/>
          </a:p>
          <a:p>
            <a:r>
              <a:rPr lang="fr-FR" dirty="0">
                <a:latin typeface="Calibri" panose="020F0502020204030204" pitchFamily="34" charset="0"/>
              </a:rPr>
              <a:t>v1 = u1u’4 </a:t>
            </a:r>
            <a:r>
              <a:rPr lang="fr-FR" dirty="0">
                <a:latin typeface="SymbolMT"/>
              </a:rPr>
              <a:t>⊕ </a:t>
            </a:r>
            <a:r>
              <a:rPr lang="fr-FR" dirty="0">
                <a:latin typeface="Calibri" panose="020F0502020204030204" pitchFamily="34" charset="0"/>
              </a:rPr>
              <a:t>u2u’3</a:t>
            </a:r>
            <a:r>
              <a:rPr lang="fr-FR" dirty="0">
                <a:latin typeface="SymbolMT"/>
              </a:rPr>
              <a:t> ⊕ </a:t>
            </a:r>
            <a:r>
              <a:rPr lang="fr-FR" dirty="0">
                <a:latin typeface="Calibri" panose="020F0502020204030204" pitchFamily="34" charset="0"/>
              </a:rPr>
              <a:t>u4u’3, v2 = u1u’2 </a:t>
            </a:r>
            <a:r>
              <a:rPr lang="fr-FR" dirty="0">
                <a:latin typeface="SymbolMT"/>
              </a:rPr>
              <a:t>⊕ </a:t>
            </a:r>
            <a:r>
              <a:rPr lang="fr-FR" dirty="0">
                <a:latin typeface="Calibri" panose="020F0502020204030204" pitchFamily="34" charset="0"/>
              </a:rPr>
              <a:t>u3u’1,</a:t>
            </a:r>
            <a:br>
              <a:rPr lang="fr-FR" dirty="0">
                <a:latin typeface="Calibri" panose="020F0502020204030204" pitchFamily="34" charset="0"/>
              </a:rPr>
            </a:br>
            <a:r>
              <a:rPr lang="fr-FR" dirty="0">
                <a:latin typeface="Calibri" panose="020F0502020204030204" pitchFamily="34" charset="0"/>
              </a:rPr>
              <a:t>v3 = u1u’4 </a:t>
            </a:r>
            <a:r>
              <a:rPr lang="fr-FR" dirty="0">
                <a:latin typeface="SymbolMT"/>
              </a:rPr>
              <a:t>⊕ </a:t>
            </a:r>
            <a:r>
              <a:rPr lang="fr-FR" dirty="0">
                <a:latin typeface="Calibri" panose="020F0502020204030204" pitchFamily="34" charset="0"/>
              </a:rPr>
              <a:t>u1u’3,</a:t>
            </a:r>
            <a:br>
              <a:rPr lang="fr-FR" dirty="0">
                <a:latin typeface="Calibri" panose="020F0502020204030204" pitchFamily="34" charset="0"/>
              </a:rPr>
            </a:br>
            <a:r>
              <a:rPr lang="fr-FR" dirty="0">
                <a:latin typeface="Calibri" panose="020F0502020204030204" pitchFamily="34" charset="0"/>
              </a:rPr>
              <a:t>v4 = u3u’3 </a:t>
            </a:r>
            <a:r>
              <a:rPr lang="fr-FR" dirty="0">
                <a:latin typeface="SymbolMT"/>
              </a:rPr>
              <a:t>⊕ </a:t>
            </a:r>
            <a:r>
              <a:rPr lang="fr-FR" dirty="0">
                <a:latin typeface="Calibri" panose="020F0502020204030204" pitchFamily="34" charset="0"/>
              </a:rPr>
              <a:t>u1u’1. </a:t>
            </a:r>
            <a:endParaRPr lang="fr-FR" dirty="0"/>
          </a:p>
          <a:p>
            <a:r>
              <a:rPr lang="fr-FR" dirty="0">
                <a:latin typeface="Calibri" panose="020F0502020204030204" pitchFamily="34" charset="0"/>
              </a:rPr>
              <a:t>Soit la </a:t>
            </a:r>
            <a:r>
              <a:rPr lang="fr-FR" dirty="0" err="1">
                <a:latin typeface="Calibri" panose="020F0502020204030204" pitchFamily="34" charset="0"/>
              </a:rPr>
              <a:t>cle</a:t>
            </a:r>
            <a:r>
              <a:rPr lang="fr-FR" dirty="0">
                <a:latin typeface="Calibri" panose="020F0502020204030204" pitchFamily="34" charset="0"/>
              </a:rPr>
              <a:t>́ K=[1,0,1,1,0,0,1,0], et le message M=[0,1,0,0,0,1,1,1] Calculer le chiffré de M à travers ce </a:t>
            </a:r>
            <a:r>
              <a:rPr lang="fr-FR" dirty="0" err="1">
                <a:latin typeface="Calibri" panose="020F0502020204030204" pitchFamily="34" charset="0"/>
              </a:rPr>
              <a:t>schéma</a:t>
            </a:r>
            <a:r>
              <a:rPr lang="fr-FR" dirty="0">
                <a:latin typeface="Calibri" panose="020F0502020204030204" pitchFamily="34" charset="0"/>
              </a:rPr>
              <a:t> de </a:t>
            </a:r>
            <a:r>
              <a:rPr lang="fr-FR" dirty="0" err="1">
                <a:latin typeface="Calibri" panose="020F0502020204030204" pitchFamily="34" charset="0"/>
              </a:rPr>
              <a:t>Feistel</a:t>
            </a:r>
            <a:r>
              <a:rPr lang="fr-FR" dirty="0">
                <a:latin typeface="Calibri" panose="020F0502020204030204" pitchFamily="34" charset="0"/>
              </a:rPr>
              <a:t> à 2 tours. </a:t>
            </a:r>
            <a:r>
              <a:rPr lang="fr-FR" dirty="0" err="1">
                <a:latin typeface="Calibri" panose="020F0502020204030204" pitchFamily="34" charset="0"/>
              </a:rPr>
              <a:t>Déchiffrer</a:t>
            </a:r>
            <a:r>
              <a:rPr lang="fr-FR" dirty="0">
                <a:latin typeface="Calibri" panose="020F0502020204030204" pitchFamily="34" charset="0"/>
              </a:rPr>
              <a:t> C=[0,1,1,1,0,0,1,1] qui a </a:t>
            </a:r>
            <a:r>
              <a:rPr lang="fr-FR" dirty="0" err="1">
                <a:latin typeface="Calibri" panose="020F0502020204030204" pitchFamily="34" charset="0"/>
              </a:rPr>
              <a:t>éte</a:t>
            </a:r>
            <a:r>
              <a:rPr lang="fr-FR" dirty="0">
                <a:latin typeface="Calibri" panose="020F0502020204030204" pitchFamily="34" charset="0"/>
              </a:rPr>
              <a:t>́ chiffré avec la </a:t>
            </a:r>
            <a:r>
              <a:rPr lang="fr-FR" dirty="0" err="1">
                <a:latin typeface="Calibri" panose="020F0502020204030204" pitchFamily="34" charset="0"/>
              </a:rPr>
              <a:t>même</a:t>
            </a:r>
            <a:r>
              <a:rPr lang="fr-FR" dirty="0">
                <a:latin typeface="Calibri" panose="020F0502020204030204" pitchFamily="34" charset="0"/>
              </a:rPr>
              <a:t> </a:t>
            </a:r>
            <a:r>
              <a:rPr lang="fr-FR" dirty="0" err="1">
                <a:latin typeface="Calibri" panose="020F0502020204030204" pitchFamily="34" charset="0"/>
              </a:rPr>
              <a:t>cle</a:t>
            </a:r>
            <a:r>
              <a:rPr lang="fr-FR" dirty="0">
                <a:latin typeface="Calibri" panose="020F0502020204030204" pitchFamily="34" charset="0"/>
              </a:rPr>
              <a:t>́. </a:t>
            </a:r>
            <a:endParaRPr lang="fr-FR" dirty="0"/>
          </a:p>
        </p:txBody>
      </p:sp>
    </p:spTree>
    <p:extLst>
      <p:ext uri="{BB962C8B-B14F-4D97-AF65-F5344CB8AC3E}">
        <p14:creationId xmlns:p14="http://schemas.microsoft.com/office/powerpoint/2010/main" val="4276182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30D8A99-8BC0-0744-9F32-DAFAF290FE18}"/>
              </a:ext>
            </a:extLst>
          </p:cNvPr>
          <p:cNvSpPr>
            <a:spLocks noGrp="1"/>
          </p:cNvSpPr>
          <p:nvPr>
            <p:ph type="title"/>
          </p:nvPr>
        </p:nvSpPr>
        <p:spPr/>
        <p:txBody>
          <a:bodyPr/>
          <a:lstStyle/>
          <a:p>
            <a:r>
              <a:rPr lang="fr-FR" dirty="0"/>
              <a:t>Comparatif d’efficacité</a:t>
            </a:r>
          </a:p>
        </p:txBody>
      </p:sp>
      <p:graphicFrame>
        <p:nvGraphicFramePr>
          <p:cNvPr id="4" name="Espace réservé du contenu 3">
            <a:extLst>
              <a:ext uri="{FF2B5EF4-FFF2-40B4-BE49-F238E27FC236}">
                <a16:creationId xmlns:a16="http://schemas.microsoft.com/office/drawing/2014/main" id="{9E436A41-7116-CD41-BFA0-C0F58387CCFE}"/>
              </a:ext>
            </a:extLst>
          </p:cNvPr>
          <p:cNvGraphicFramePr>
            <a:graphicFrameLocks noGrp="1"/>
          </p:cNvGraphicFramePr>
          <p:nvPr>
            <p:ph idx="1"/>
            <p:extLst>
              <p:ext uri="{D42A27DB-BD31-4B8C-83A1-F6EECF244321}">
                <p14:modId xmlns:p14="http://schemas.microsoft.com/office/powerpoint/2010/main" val="3000989548"/>
              </p:ext>
            </p:extLst>
          </p:nvPr>
        </p:nvGraphicFramePr>
        <p:xfrm>
          <a:off x="1371600" y="2286000"/>
          <a:ext cx="9601200" cy="1854200"/>
        </p:xfrm>
        <a:graphic>
          <a:graphicData uri="http://schemas.openxmlformats.org/drawingml/2006/table">
            <a:tbl>
              <a:tblPr firstRow="1" bandRow="1">
                <a:tableStyleId>{5C22544A-7EE6-4342-B048-85BDC9FD1C3A}</a:tableStyleId>
              </a:tblPr>
              <a:tblGrid>
                <a:gridCol w="3200400">
                  <a:extLst>
                    <a:ext uri="{9D8B030D-6E8A-4147-A177-3AD203B41FA5}">
                      <a16:colId xmlns:a16="http://schemas.microsoft.com/office/drawing/2014/main" val="981422942"/>
                    </a:ext>
                  </a:extLst>
                </a:gridCol>
                <a:gridCol w="3200400">
                  <a:extLst>
                    <a:ext uri="{9D8B030D-6E8A-4147-A177-3AD203B41FA5}">
                      <a16:colId xmlns:a16="http://schemas.microsoft.com/office/drawing/2014/main" val="2124543854"/>
                    </a:ext>
                  </a:extLst>
                </a:gridCol>
                <a:gridCol w="3200400">
                  <a:extLst>
                    <a:ext uri="{9D8B030D-6E8A-4147-A177-3AD203B41FA5}">
                      <a16:colId xmlns:a16="http://schemas.microsoft.com/office/drawing/2014/main" val="3998825730"/>
                    </a:ext>
                  </a:extLst>
                </a:gridCol>
              </a:tblGrid>
              <a:tr h="370840">
                <a:tc>
                  <a:txBody>
                    <a:bodyPr/>
                    <a:lstStyle/>
                    <a:p>
                      <a:r>
                        <a:rPr lang="fr-FR" dirty="0"/>
                        <a:t>Chiffrement</a:t>
                      </a:r>
                    </a:p>
                  </a:txBody>
                  <a:tcPr/>
                </a:tc>
                <a:tc>
                  <a:txBody>
                    <a:bodyPr/>
                    <a:lstStyle/>
                    <a:p>
                      <a:r>
                        <a:rPr lang="fr-FR" dirty="0"/>
                        <a:t>Clé (bits)</a:t>
                      </a:r>
                    </a:p>
                  </a:txBody>
                  <a:tcPr/>
                </a:tc>
                <a:tc>
                  <a:txBody>
                    <a:bodyPr/>
                    <a:lstStyle/>
                    <a:p>
                      <a:r>
                        <a:rPr lang="fr-FR" dirty="0"/>
                        <a:t>Vitesse (</a:t>
                      </a:r>
                      <a:r>
                        <a:rPr lang="fr-FR" dirty="0" err="1"/>
                        <a:t>Mbs</a:t>
                      </a:r>
                      <a:r>
                        <a:rPr lang="fr-FR" dirty="0"/>
                        <a:t>)</a:t>
                      </a:r>
                    </a:p>
                  </a:txBody>
                  <a:tcPr/>
                </a:tc>
                <a:extLst>
                  <a:ext uri="{0D108BD9-81ED-4DB2-BD59-A6C34878D82A}">
                    <a16:rowId xmlns:a16="http://schemas.microsoft.com/office/drawing/2014/main" val="2153363465"/>
                  </a:ext>
                </a:extLst>
              </a:tr>
              <a:tr h="370840">
                <a:tc>
                  <a:txBody>
                    <a:bodyPr/>
                    <a:lstStyle/>
                    <a:p>
                      <a:r>
                        <a:rPr lang="fr-FR" dirty="0"/>
                        <a:t>DES</a:t>
                      </a:r>
                    </a:p>
                  </a:txBody>
                  <a:tcPr/>
                </a:tc>
                <a:tc>
                  <a:txBody>
                    <a:bodyPr/>
                    <a:lstStyle/>
                    <a:p>
                      <a:r>
                        <a:rPr lang="fr-FR" dirty="0"/>
                        <a:t>56</a:t>
                      </a:r>
                    </a:p>
                  </a:txBody>
                  <a:tcPr/>
                </a:tc>
                <a:tc>
                  <a:txBody>
                    <a:bodyPr/>
                    <a:lstStyle/>
                    <a:p>
                      <a:r>
                        <a:rPr lang="fr-FR" dirty="0"/>
                        <a:t>21</a:t>
                      </a:r>
                    </a:p>
                  </a:txBody>
                  <a:tcPr/>
                </a:tc>
                <a:extLst>
                  <a:ext uri="{0D108BD9-81ED-4DB2-BD59-A6C34878D82A}">
                    <a16:rowId xmlns:a16="http://schemas.microsoft.com/office/drawing/2014/main" val="4254562335"/>
                  </a:ext>
                </a:extLst>
              </a:tr>
              <a:tr h="370840">
                <a:tc>
                  <a:txBody>
                    <a:bodyPr/>
                    <a:lstStyle/>
                    <a:p>
                      <a:r>
                        <a:rPr lang="fr-FR" dirty="0"/>
                        <a:t>3DES</a:t>
                      </a:r>
                    </a:p>
                  </a:txBody>
                  <a:tcPr/>
                </a:tc>
                <a:tc>
                  <a:txBody>
                    <a:bodyPr/>
                    <a:lstStyle/>
                    <a:p>
                      <a:r>
                        <a:rPr lang="fr-FR" dirty="0"/>
                        <a:t>112</a:t>
                      </a:r>
                    </a:p>
                  </a:txBody>
                  <a:tcPr/>
                </a:tc>
                <a:tc>
                  <a:txBody>
                    <a:bodyPr/>
                    <a:lstStyle/>
                    <a:p>
                      <a:r>
                        <a:rPr lang="fr-FR" dirty="0"/>
                        <a:t>10</a:t>
                      </a:r>
                    </a:p>
                  </a:txBody>
                  <a:tcPr/>
                </a:tc>
                <a:extLst>
                  <a:ext uri="{0D108BD9-81ED-4DB2-BD59-A6C34878D82A}">
                    <a16:rowId xmlns:a16="http://schemas.microsoft.com/office/drawing/2014/main" val="2574600851"/>
                  </a:ext>
                </a:extLst>
              </a:tr>
              <a:tr h="370840">
                <a:tc>
                  <a:txBody>
                    <a:bodyPr/>
                    <a:lstStyle/>
                    <a:p>
                      <a:r>
                        <a:rPr lang="fr-FR" dirty="0"/>
                        <a:t>AES</a:t>
                      </a:r>
                    </a:p>
                  </a:txBody>
                  <a:tcPr/>
                </a:tc>
                <a:tc>
                  <a:txBody>
                    <a:bodyPr/>
                    <a:lstStyle/>
                    <a:p>
                      <a:r>
                        <a:rPr lang="fr-FR" dirty="0"/>
                        <a:t>128</a:t>
                      </a:r>
                    </a:p>
                  </a:txBody>
                  <a:tcPr/>
                </a:tc>
                <a:tc>
                  <a:txBody>
                    <a:bodyPr/>
                    <a:lstStyle/>
                    <a:p>
                      <a:r>
                        <a:rPr lang="fr-FR" dirty="0"/>
                        <a:t>61</a:t>
                      </a:r>
                    </a:p>
                  </a:txBody>
                  <a:tcPr/>
                </a:tc>
                <a:extLst>
                  <a:ext uri="{0D108BD9-81ED-4DB2-BD59-A6C34878D82A}">
                    <a16:rowId xmlns:a16="http://schemas.microsoft.com/office/drawing/2014/main" val="833527966"/>
                  </a:ext>
                </a:extLst>
              </a:tr>
              <a:tr h="370840">
                <a:tc>
                  <a:txBody>
                    <a:bodyPr/>
                    <a:lstStyle/>
                    <a:p>
                      <a:r>
                        <a:rPr lang="fr-FR" dirty="0"/>
                        <a:t>RC4</a:t>
                      </a:r>
                    </a:p>
                  </a:txBody>
                  <a:tcPr/>
                </a:tc>
                <a:tc>
                  <a:txBody>
                    <a:bodyPr/>
                    <a:lstStyle/>
                    <a:p>
                      <a:r>
                        <a:rPr lang="fr-FR" dirty="0"/>
                        <a:t>Variable</a:t>
                      </a:r>
                    </a:p>
                  </a:txBody>
                  <a:tcPr/>
                </a:tc>
                <a:tc>
                  <a:txBody>
                    <a:bodyPr/>
                    <a:lstStyle/>
                    <a:p>
                      <a:r>
                        <a:rPr lang="fr-FR" dirty="0"/>
                        <a:t>113</a:t>
                      </a:r>
                    </a:p>
                  </a:txBody>
                  <a:tcPr/>
                </a:tc>
                <a:extLst>
                  <a:ext uri="{0D108BD9-81ED-4DB2-BD59-A6C34878D82A}">
                    <a16:rowId xmlns:a16="http://schemas.microsoft.com/office/drawing/2014/main" val="3843558830"/>
                  </a:ext>
                </a:extLst>
              </a:tr>
            </a:tbl>
          </a:graphicData>
        </a:graphic>
      </p:graphicFrame>
    </p:spTree>
    <p:extLst>
      <p:ext uri="{BB962C8B-B14F-4D97-AF65-F5344CB8AC3E}">
        <p14:creationId xmlns:p14="http://schemas.microsoft.com/office/powerpoint/2010/main" val="2701637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57E2D60-C6E8-9747-83AC-C72AD9F11E86}"/>
              </a:ext>
            </a:extLst>
          </p:cNvPr>
          <p:cNvSpPr>
            <a:spLocks noGrp="1"/>
          </p:cNvSpPr>
          <p:nvPr>
            <p:ph type="title"/>
          </p:nvPr>
        </p:nvSpPr>
        <p:spPr/>
        <p:txBody>
          <a:bodyPr/>
          <a:lstStyle/>
          <a:p>
            <a:r>
              <a:rPr lang="fr-FR" dirty="0"/>
              <a:t>Les tours</a:t>
            </a:r>
          </a:p>
        </p:txBody>
      </p:sp>
      <p:sp>
        <p:nvSpPr>
          <p:cNvPr id="3" name="Espace réservé du contenu 2">
            <a:extLst>
              <a:ext uri="{FF2B5EF4-FFF2-40B4-BE49-F238E27FC236}">
                <a16:creationId xmlns:a16="http://schemas.microsoft.com/office/drawing/2014/main" id="{4DF83E6B-2CA3-7046-B172-623140AAA36F}"/>
              </a:ext>
            </a:extLst>
          </p:cNvPr>
          <p:cNvSpPr>
            <a:spLocks noGrp="1"/>
          </p:cNvSpPr>
          <p:nvPr>
            <p:ph idx="1"/>
          </p:nvPr>
        </p:nvSpPr>
        <p:spPr/>
        <p:txBody>
          <a:bodyPr/>
          <a:lstStyle/>
          <a:p>
            <a:r>
              <a:rPr lang="fr-FR" dirty="0"/>
              <a:t>Un tour correspond à une transformation qui dépend d’une </a:t>
            </a:r>
            <a:r>
              <a:rPr lang="fr-FR" b="1" dirty="0"/>
              <a:t>sous-clé :</a:t>
            </a:r>
            <a:endParaRPr lang="fr-FR" dirty="0"/>
          </a:p>
          <a:p>
            <a:pPr lvl="1"/>
            <a:r>
              <a:rPr lang="fr-FR" dirty="0"/>
              <a:t>Supposons que le nombre de tours est 𝛌</a:t>
            </a:r>
          </a:p>
          <a:p>
            <a:pPr lvl="1"/>
            <a:r>
              <a:rPr lang="fr-FR" dirty="0"/>
              <a:t>À partir de la clé k, on construit 𝛌 sous-clés sk</a:t>
            </a:r>
            <a:r>
              <a:rPr lang="fr-FR" baseline="-25000" dirty="0"/>
              <a:t>i</a:t>
            </a:r>
          </a:p>
          <a:p>
            <a:pPr lvl="1"/>
            <a:r>
              <a:rPr lang="fr-FR" dirty="0"/>
              <a:t>On applique sur le bloc la transformation avec sk</a:t>
            </a:r>
            <a:r>
              <a:rPr lang="fr-FR" baseline="-25000" dirty="0"/>
              <a:t>1</a:t>
            </a:r>
          </a:p>
          <a:p>
            <a:pPr lvl="1"/>
            <a:r>
              <a:rPr lang="fr-FR" dirty="0"/>
              <a:t>Puis on l’applique avec sk</a:t>
            </a:r>
            <a:r>
              <a:rPr lang="fr-FR" baseline="-25000" dirty="0"/>
              <a:t>2</a:t>
            </a:r>
          </a:p>
          <a:p>
            <a:pPr lvl="1"/>
            <a:r>
              <a:rPr lang="fr-FR" dirty="0"/>
              <a:t>On répète l’opération 𝛌 fois. </a:t>
            </a:r>
          </a:p>
          <a:p>
            <a:r>
              <a:rPr lang="fr-FR" dirty="0"/>
              <a:t>Le nombre de tours dépend de la sécurité voulue. Généralement, plus il y a de tours, plus la sécurité est grande. </a:t>
            </a:r>
          </a:p>
        </p:txBody>
      </p:sp>
    </p:spTree>
    <p:extLst>
      <p:ext uri="{BB962C8B-B14F-4D97-AF65-F5344CB8AC3E}">
        <p14:creationId xmlns:p14="http://schemas.microsoft.com/office/powerpoint/2010/main" val="414602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DDB437B-5E85-C94B-BEC7-A3EF6C2B02EB}"/>
              </a:ext>
            </a:extLst>
          </p:cNvPr>
          <p:cNvSpPr>
            <a:spLocks noGrp="1"/>
          </p:cNvSpPr>
          <p:nvPr>
            <p:ph type="title"/>
          </p:nvPr>
        </p:nvSpPr>
        <p:spPr/>
        <p:txBody>
          <a:bodyPr/>
          <a:lstStyle/>
          <a:p>
            <a:r>
              <a:rPr lang="fr-FR" dirty="0"/>
              <a:t>Propriétés pour un chiffrement sûr (Shannon)</a:t>
            </a:r>
          </a:p>
        </p:txBody>
      </p:sp>
      <p:sp>
        <p:nvSpPr>
          <p:cNvPr id="3" name="Espace réservé du contenu 2">
            <a:extLst>
              <a:ext uri="{FF2B5EF4-FFF2-40B4-BE49-F238E27FC236}">
                <a16:creationId xmlns:a16="http://schemas.microsoft.com/office/drawing/2014/main" id="{594A9EF1-E2A3-1C42-BBDB-4A07117DEAB5}"/>
              </a:ext>
            </a:extLst>
          </p:cNvPr>
          <p:cNvSpPr>
            <a:spLocks noGrp="1"/>
          </p:cNvSpPr>
          <p:nvPr>
            <p:ph idx="1"/>
          </p:nvPr>
        </p:nvSpPr>
        <p:spPr/>
        <p:txBody>
          <a:bodyPr/>
          <a:lstStyle/>
          <a:p>
            <a:r>
              <a:rPr lang="fr-FR" dirty="0"/>
              <a:t>Confusion</a:t>
            </a:r>
          </a:p>
          <a:p>
            <a:pPr lvl="1"/>
            <a:r>
              <a:rPr lang="fr-FR" dirty="0"/>
              <a:t>Chaque bit du chiffré doit avoir des relations hautement </a:t>
            </a:r>
            <a:r>
              <a:rPr lang="fr-FR" b="1" dirty="0"/>
              <a:t>non linéaires </a:t>
            </a:r>
            <a:r>
              <a:rPr lang="fr-FR" dirty="0"/>
              <a:t>avec les bits clair et de la clé. Beaucoup de systèmes de chiffrement utilisent des substitutions pour obtenir la confusion. </a:t>
            </a:r>
          </a:p>
          <a:p>
            <a:r>
              <a:rPr lang="fr-FR" dirty="0"/>
              <a:t>Diffusion</a:t>
            </a:r>
          </a:p>
          <a:p>
            <a:pPr lvl="1"/>
            <a:r>
              <a:rPr lang="fr-FR" dirty="0"/>
              <a:t>Chaque bit du clair ou de la clé affecte beaucoup de bits du chiffré. Beaucoup de systèmes de chiffrement utilisent des permutations pour obtenir la diffusion. </a:t>
            </a:r>
          </a:p>
        </p:txBody>
      </p:sp>
    </p:spTree>
    <p:extLst>
      <p:ext uri="{BB962C8B-B14F-4D97-AF65-F5344CB8AC3E}">
        <p14:creationId xmlns:p14="http://schemas.microsoft.com/office/powerpoint/2010/main" val="269612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1D8973-EAA9-459A-AF59-BBB4233D6C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D2C3F557-42E4-6345-A933-8E1274C689CA}"/>
              </a:ext>
            </a:extLst>
          </p:cNvPr>
          <p:cNvSpPr>
            <a:spLocks noGrp="1"/>
          </p:cNvSpPr>
          <p:nvPr>
            <p:ph type="title"/>
          </p:nvPr>
        </p:nvSpPr>
        <p:spPr>
          <a:xfrm>
            <a:off x="784743" y="685800"/>
            <a:ext cx="5793475" cy="1485900"/>
          </a:xfrm>
        </p:spPr>
        <p:txBody>
          <a:bodyPr>
            <a:normAutofit/>
          </a:bodyPr>
          <a:lstStyle/>
          <a:p>
            <a:r>
              <a:rPr lang="fr-FR" dirty="0"/>
              <a:t>Chiffrement de </a:t>
            </a:r>
            <a:r>
              <a:rPr lang="fr-FR" dirty="0" err="1"/>
              <a:t>Feistel</a:t>
            </a:r>
            <a:endParaRPr lang="fr-FR" dirty="0"/>
          </a:p>
        </p:txBody>
      </p:sp>
      <p:sp>
        <p:nvSpPr>
          <p:cNvPr id="3" name="Espace réservé du contenu 2">
            <a:extLst>
              <a:ext uri="{FF2B5EF4-FFF2-40B4-BE49-F238E27FC236}">
                <a16:creationId xmlns:a16="http://schemas.microsoft.com/office/drawing/2014/main" id="{00F247C6-6AA4-AC4E-8B69-FB2DC8D437F3}"/>
              </a:ext>
            </a:extLst>
          </p:cNvPr>
          <p:cNvSpPr>
            <a:spLocks noGrp="1"/>
          </p:cNvSpPr>
          <p:nvPr>
            <p:ph idx="1"/>
          </p:nvPr>
        </p:nvSpPr>
        <p:spPr>
          <a:xfrm>
            <a:off x="784743" y="2286000"/>
            <a:ext cx="5793475" cy="3581400"/>
          </a:xfrm>
        </p:spPr>
        <p:txBody>
          <a:bodyPr>
            <a:normAutofit/>
          </a:bodyPr>
          <a:lstStyle/>
          <a:p>
            <a:r>
              <a:rPr lang="fr-FR" dirty="0"/>
              <a:t>Chiffrement à 2 tours</a:t>
            </a:r>
          </a:p>
          <a:p>
            <a:r>
              <a:rPr lang="fr-FR" dirty="0"/>
              <a:t>Le message est séparé en 2 blocs</a:t>
            </a:r>
          </a:p>
          <a:p>
            <a:r>
              <a:rPr lang="fr-FR" dirty="0"/>
              <a:t>Premier tour : le message de droite est chiffré avec la clé K0 (XOR), le message de gauche reste tel quel </a:t>
            </a:r>
          </a:p>
          <a:p>
            <a:r>
              <a:rPr lang="fr-FR" dirty="0"/>
              <a:t>Second tour : le message de gauche (non chiffré) devient celui de droite, le message de droite (chiffré) devient celui de gauche. On applique ensuite le même schéma qu’à l’étape précédente avec la clé K1. </a:t>
            </a:r>
          </a:p>
          <a:p>
            <a:endParaRPr lang="fr-FR" dirty="0"/>
          </a:p>
        </p:txBody>
      </p:sp>
      <p:sp>
        <p:nvSpPr>
          <p:cNvPr id="11" name="Rectangle 10">
            <a:extLst>
              <a:ext uri="{FF2B5EF4-FFF2-40B4-BE49-F238E27FC236}">
                <a16:creationId xmlns:a16="http://schemas.microsoft.com/office/drawing/2014/main" id="{FBEA8A33-C0D0-416D-8359-724B8828C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Image 3">
            <a:extLst>
              <a:ext uri="{FF2B5EF4-FFF2-40B4-BE49-F238E27FC236}">
                <a16:creationId xmlns:a16="http://schemas.microsoft.com/office/drawing/2014/main" id="{DEB026DA-1D3E-CB4C-BF76-464D60394190}"/>
              </a:ext>
            </a:extLst>
          </p:cNvPr>
          <p:cNvPicPr>
            <a:picLocks noChangeAspect="1"/>
          </p:cNvPicPr>
          <p:nvPr/>
        </p:nvPicPr>
        <p:blipFill rotWithShape="1">
          <a:blip r:embed="rId2"/>
          <a:srcRect l="2512"/>
          <a:stretch/>
        </p:blipFill>
        <p:spPr>
          <a:xfrm>
            <a:off x="7612260" y="10"/>
            <a:ext cx="4579739" cy="6857990"/>
          </a:xfrm>
          <a:prstGeom prst="rect">
            <a:avLst/>
          </a:prstGeom>
        </p:spPr>
      </p:pic>
    </p:spTree>
    <p:extLst>
      <p:ext uri="{BB962C8B-B14F-4D97-AF65-F5344CB8AC3E}">
        <p14:creationId xmlns:p14="http://schemas.microsoft.com/office/powerpoint/2010/main" val="4230229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C3F557-42E4-6345-A933-8E1274C689CA}"/>
              </a:ext>
            </a:extLst>
          </p:cNvPr>
          <p:cNvSpPr>
            <a:spLocks noGrp="1"/>
          </p:cNvSpPr>
          <p:nvPr>
            <p:ph type="title"/>
          </p:nvPr>
        </p:nvSpPr>
        <p:spPr>
          <a:xfrm>
            <a:off x="784743" y="685800"/>
            <a:ext cx="5793475" cy="1485900"/>
          </a:xfrm>
        </p:spPr>
        <p:txBody>
          <a:bodyPr>
            <a:normAutofit/>
          </a:bodyPr>
          <a:lstStyle/>
          <a:p>
            <a:r>
              <a:rPr lang="fr-FR" dirty="0"/>
              <a:t>DES (Data </a:t>
            </a:r>
            <a:r>
              <a:rPr lang="fr-FR" dirty="0" err="1"/>
              <a:t>Encryption</a:t>
            </a:r>
            <a:r>
              <a:rPr lang="fr-FR" dirty="0"/>
              <a:t> Standard)</a:t>
            </a:r>
          </a:p>
        </p:txBody>
      </p:sp>
      <p:sp>
        <p:nvSpPr>
          <p:cNvPr id="3" name="Espace réservé du contenu 2">
            <a:extLst>
              <a:ext uri="{FF2B5EF4-FFF2-40B4-BE49-F238E27FC236}">
                <a16:creationId xmlns:a16="http://schemas.microsoft.com/office/drawing/2014/main" id="{00F247C6-6AA4-AC4E-8B69-FB2DC8D437F3}"/>
              </a:ext>
            </a:extLst>
          </p:cNvPr>
          <p:cNvSpPr>
            <a:spLocks noGrp="1"/>
          </p:cNvSpPr>
          <p:nvPr>
            <p:ph idx="1"/>
          </p:nvPr>
        </p:nvSpPr>
        <p:spPr>
          <a:xfrm>
            <a:off x="784743" y="2286000"/>
            <a:ext cx="5793475" cy="3581400"/>
          </a:xfrm>
        </p:spPr>
        <p:txBody>
          <a:bodyPr>
            <a:normAutofit/>
          </a:bodyPr>
          <a:lstStyle/>
          <a:p>
            <a:r>
              <a:rPr lang="fr-FR" dirty="0"/>
              <a:t>Fractionnement du texte en blocs de 64 bits (8 octets)</a:t>
            </a:r>
          </a:p>
          <a:p>
            <a:r>
              <a:rPr lang="fr-FR" dirty="0"/>
              <a:t>Permutation initiale des blocs</a:t>
            </a:r>
          </a:p>
          <a:p>
            <a:r>
              <a:rPr lang="fr-FR" dirty="0"/>
              <a:t>Découpage des blocs en deux parties : gauche et droites </a:t>
            </a:r>
          </a:p>
          <a:p>
            <a:r>
              <a:rPr lang="fr-FR" dirty="0"/>
              <a:t>Etapes de permutation et de substitution répétées 16 fois (appelées tours)</a:t>
            </a:r>
          </a:p>
          <a:p>
            <a:r>
              <a:rPr lang="fr-FR" dirty="0"/>
              <a:t>Recollement des parties gauche et droite puis permutation initiale inverse. </a:t>
            </a:r>
          </a:p>
        </p:txBody>
      </p:sp>
      <p:pic>
        <p:nvPicPr>
          <p:cNvPr id="7" name="Image 6">
            <a:extLst>
              <a:ext uri="{FF2B5EF4-FFF2-40B4-BE49-F238E27FC236}">
                <a16:creationId xmlns:a16="http://schemas.microsoft.com/office/drawing/2014/main" id="{5D30B767-0916-C841-80CF-66EE950372F0}"/>
              </a:ext>
            </a:extLst>
          </p:cNvPr>
          <p:cNvPicPr>
            <a:picLocks noChangeAspect="1"/>
          </p:cNvPicPr>
          <p:nvPr/>
        </p:nvPicPr>
        <p:blipFill>
          <a:blip r:embed="rId2"/>
          <a:stretch>
            <a:fillRect/>
          </a:stretch>
        </p:blipFill>
        <p:spPr>
          <a:xfrm>
            <a:off x="7141509" y="317500"/>
            <a:ext cx="4686300" cy="6223000"/>
          </a:xfrm>
          <a:prstGeom prst="rect">
            <a:avLst/>
          </a:prstGeom>
        </p:spPr>
      </p:pic>
    </p:spTree>
    <p:extLst>
      <p:ext uri="{BB962C8B-B14F-4D97-AF65-F5344CB8AC3E}">
        <p14:creationId xmlns:p14="http://schemas.microsoft.com/office/powerpoint/2010/main" val="1170133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29306A3-75D1-5840-875A-6AD1F1CCF9EA}"/>
              </a:ext>
            </a:extLst>
          </p:cNvPr>
          <p:cNvSpPr>
            <a:spLocks noGrp="1"/>
          </p:cNvSpPr>
          <p:nvPr>
            <p:ph type="title"/>
          </p:nvPr>
        </p:nvSpPr>
        <p:spPr/>
        <p:txBody>
          <a:bodyPr/>
          <a:lstStyle/>
          <a:p>
            <a:r>
              <a:rPr lang="fr-FR" dirty="0"/>
              <a:t>DES permutation initiale</a:t>
            </a:r>
          </a:p>
        </p:txBody>
      </p:sp>
      <p:sp>
        <p:nvSpPr>
          <p:cNvPr id="3" name="Espace réservé du contenu 2">
            <a:extLst>
              <a:ext uri="{FF2B5EF4-FFF2-40B4-BE49-F238E27FC236}">
                <a16:creationId xmlns:a16="http://schemas.microsoft.com/office/drawing/2014/main" id="{395A6E27-5C55-9E40-BC85-10EAE15114B9}"/>
              </a:ext>
            </a:extLst>
          </p:cNvPr>
          <p:cNvSpPr>
            <a:spLocks noGrp="1"/>
          </p:cNvSpPr>
          <p:nvPr>
            <p:ph idx="1"/>
          </p:nvPr>
        </p:nvSpPr>
        <p:spPr/>
        <p:txBody>
          <a:bodyPr/>
          <a:lstStyle/>
          <a:p>
            <a:r>
              <a:rPr lang="fr-FR" dirty="0"/>
              <a:t>58 50 42 34 26 18 10 02 60 52 44 36 28 20 12 04 62 54 46 38 30 22 14 06 64 56 48 40 32 24 16 08 57 49 41 33 25 17 09 01 59 51 43 35 27 19 11 03 61 53 45 37 29 21 13 05 63 55 47 39 31 23 15 07 </a:t>
            </a:r>
          </a:p>
          <a:p>
            <a:r>
              <a:rPr lang="fr-FR" dirty="0"/>
              <a:t>Cela signifie que le bit de la 58</a:t>
            </a:r>
            <a:r>
              <a:rPr lang="fr-FR" baseline="30000" dirty="0"/>
              <a:t>ème</a:t>
            </a:r>
            <a:r>
              <a:rPr lang="fr-FR" dirty="0"/>
              <a:t> position est mis en première position, celui de la 50</a:t>
            </a:r>
            <a:r>
              <a:rPr lang="fr-FR" baseline="30000" dirty="0"/>
              <a:t>ème</a:t>
            </a:r>
            <a:r>
              <a:rPr lang="fr-FR" dirty="0"/>
              <a:t> en deuxième etc. </a:t>
            </a:r>
          </a:p>
        </p:txBody>
      </p:sp>
    </p:spTree>
    <p:extLst>
      <p:ext uri="{BB962C8B-B14F-4D97-AF65-F5344CB8AC3E}">
        <p14:creationId xmlns:p14="http://schemas.microsoft.com/office/powerpoint/2010/main" val="5046989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FAB7274-E6D3-A545-98DE-5031596EF565}"/>
              </a:ext>
            </a:extLst>
          </p:cNvPr>
          <p:cNvSpPr>
            <a:spLocks noGrp="1"/>
          </p:cNvSpPr>
          <p:nvPr>
            <p:ph type="title"/>
          </p:nvPr>
        </p:nvSpPr>
        <p:spPr/>
        <p:txBody>
          <a:bodyPr/>
          <a:lstStyle/>
          <a:p>
            <a:r>
              <a:rPr lang="fr-FR" dirty="0"/>
              <a:t>3DES (Data </a:t>
            </a:r>
            <a:r>
              <a:rPr lang="fr-FR" dirty="0" err="1"/>
              <a:t>Encryption</a:t>
            </a:r>
            <a:r>
              <a:rPr lang="fr-FR" dirty="0"/>
              <a:t> Standard)</a:t>
            </a:r>
          </a:p>
        </p:txBody>
      </p:sp>
      <p:sp>
        <p:nvSpPr>
          <p:cNvPr id="7" name="Rectangle 6">
            <a:extLst>
              <a:ext uri="{FF2B5EF4-FFF2-40B4-BE49-F238E27FC236}">
                <a16:creationId xmlns:a16="http://schemas.microsoft.com/office/drawing/2014/main" id="{3A5A9BFE-B064-834A-B9F6-3678B001D8B0}"/>
              </a:ext>
            </a:extLst>
          </p:cNvPr>
          <p:cNvSpPr/>
          <p:nvPr/>
        </p:nvSpPr>
        <p:spPr>
          <a:xfrm>
            <a:off x="1371600" y="1710035"/>
            <a:ext cx="9597398" cy="646331"/>
          </a:xfrm>
          <a:prstGeom prst="rect">
            <a:avLst/>
          </a:prstGeom>
        </p:spPr>
        <p:txBody>
          <a:bodyPr wrap="square">
            <a:spAutoFit/>
          </a:bodyPr>
          <a:lstStyle/>
          <a:p>
            <a:r>
              <a:rPr lang="fr-FR" dirty="0">
                <a:solidFill>
                  <a:srgbClr val="222222"/>
                </a:solidFill>
                <a:latin typeface="Arial" panose="020B0604020202020204" pitchFamily="34" charset="0"/>
              </a:rPr>
              <a:t>Algorithme de chiffrement enchaînant 3 applications successives de l'algorithme DES sur le même bloc de données de 64 bits, avec 2 ou 3 clés DES différentes.</a:t>
            </a:r>
            <a:endParaRPr lang="fr-FR" dirty="0"/>
          </a:p>
        </p:txBody>
      </p:sp>
      <p:sp>
        <p:nvSpPr>
          <p:cNvPr id="8" name="AutoShape 2" descr="C=E_{{DES}}^{{k3}}{\Bigg (}D_{{DES}}^{{k2}}{\bigg (}E_{{DES}}^{{k1}}(M){\bigg )}{\Bigg )}">
            <a:extLst>
              <a:ext uri="{FF2B5EF4-FFF2-40B4-BE49-F238E27FC236}">
                <a16:creationId xmlns:a16="http://schemas.microsoft.com/office/drawing/2014/main" id="{050988CE-DE81-3446-B90A-198AE1444FB1}"/>
              </a:ext>
            </a:extLst>
          </p:cNvPr>
          <p:cNvSpPr>
            <a:spLocks noGrp="1" noChangeAspect="1" noChangeArrowheads="1"/>
          </p:cNvSpPr>
          <p:nvPr>
            <p:ph sz="half" idx="2"/>
          </p:nvPr>
        </p:nvSpPr>
        <p:spPr bwMode="auto">
          <a:xfrm>
            <a:off x="1371600" y="2432566"/>
            <a:ext cx="4443984" cy="256219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a:bodyPr>
          <a:lstStyle/>
          <a:p>
            <a:pPr marL="0" indent="0">
              <a:buNone/>
            </a:pPr>
            <a:r>
              <a:rPr lang="fr-FR" sz="3600" dirty="0"/>
              <a:t>C = E</a:t>
            </a:r>
            <a:r>
              <a:rPr lang="fr-FR" sz="3600" baseline="30000" dirty="0"/>
              <a:t>k3</a:t>
            </a:r>
            <a:r>
              <a:rPr lang="fr-FR" sz="4800" dirty="0"/>
              <a:t>(</a:t>
            </a:r>
            <a:r>
              <a:rPr lang="fr-FR" sz="3600" dirty="0"/>
              <a:t>D</a:t>
            </a:r>
            <a:r>
              <a:rPr lang="fr-FR" sz="3600" baseline="30000" dirty="0"/>
              <a:t>k2</a:t>
            </a:r>
            <a:r>
              <a:rPr lang="fr-FR" sz="4400" dirty="0"/>
              <a:t>(</a:t>
            </a:r>
            <a:r>
              <a:rPr lang="fr-FR" sz="3600" dirty="0"/>
              <a:t>E</a:t>
            </a:r>
            <a:r>
              <a:rPr lang="fr-FR" sz="3600" baseline="30000" dirty="0"/>
              <a:t>k1</a:t>
            </a:r>
            <a:r>
              <a:rPr lang="fr-FR" sz="3600" dirty="0"/>
              <a:t>(M)</a:t>
            </a:r>
            <a:r>
              <a:rPr lang="fr-FR" sz="4400" dirty="0"/>
              <a:t>)</a:t>
            </a:r>
            <a:r>
              <a:rPr lang="fr-FR" sz="4800" dirty="0"/>
              <a:t>)</a:t>
            </a:r>
          </a:p>
        </p:txBody>
      </p:sp>
    </p:spTree>
    <p:extLst>
      <p:ext uri="{BB962C8B-B14F-4D97-AF65-F5344CB8AC3E}">
        <p14:creationId xmlns:p14="http://schemas.microsoft.com/office/powerpoint/2010/main" val="304032140"/>
      </p:ext>
    </p:extLst>
  </p:cSld>
  <p:clrMapOvr>
    <a:masterClrMapping/>
  </p:clrMapOvr>
</p:sld>
</file>

<file path=ppt/theme/theme1.xml><?xml version="1.0" encoding="utf-8"?>
<a:theme xmlns:a="http://schemas.openxmlformats.org/drawingml/2006/main" name="Cadrage">
  <a:themeElements>
    <a:clrScheme name="Cadrage">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adrage">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adra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otalTime>8225</TotalTime>
  <Words>1326</Words>
  <Application>Microsoft Macintosh PowerPoint</Application>
  <PresentationFormat>Grand écran</PresentationFormat>
  <Paragraphs>145</Paragraphs>
  <Slides>28</Slides>
  <Notes>0</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28</vt:i4>
      </vt:variant>
    </vt:vector>
  </HeadingPairs>
  <TitlesOfParts>
    <vt:vector size="38" baseType="lpstr">
      <vt:lpstr>Arial</vt:lpstr>
      <vt:lpstr>Calibri</vt:lpstr>
      <vt:lpstr>CMMI10</vt:lpstr>
      <vt:lpstr>CMSS10</vt:lpstr>
      <vt:lpstr>CMSY10</vt:lpstr>
      <vt:lpstr>Franklin Gothic Book</vt:lpstr>
      <vt:lpstr>MSBM10</vt:lpstr>
      <vt:lpstr>NimbusSanL</vt:lpstr>
      <vt:lpstr>SymbolMT</vt:lpstr>
      <vt:lpstr>Cadrage</vt:lpstr>
      <vt:lpstr>Chiffrement par blocs</vt:lpstr>
      <vt:lpstr>Block ciphers</vt:lpstr>
      <vt:lpstr>Comparatif d’efficacité</vt:lpstr>
      <vt:lpstr>Les tours</vt:lpstr>
      <vt:lpstr>Propriétés pour un chiffrement sûr (Shannon)</vt:lpstr>
      <vt:lpstr>Chiffrement de Feistel</vt:lpstr>
      <vt:lpstr>DES (Data Encryption Standard)</vt:lpstr>
      <vt:lpstr>DES permutation initiale</vt:lpstr>
      <vt:lpstr>3DES (Data Encryption Standard)</vt:lpstr>
      <vt:lpstr>Subtitution Functions (S-Boxes)</vt:lpstr>
      <vt:lpstr>Chiffrement par blocs, les autres</vt:lpstr>
      <vt:lpstr>AES (Advanced Encryption Standard)</vt:lpstr>
      <vt:lpstr>Mode de chiffrement</vt:lpstr>
      <vt:lpstr>ECB mode</vt:lpstr>
      <vt:lpstr>ECB mode</vt:lpstr>
      <vt:lpstr>CBC mode</vt:lpstr>
      <vt:lpstr>CFB mode (Cipher feedback Mode)</vt:lpstr>
      <vt:lpstr>CTR mode</vt:lpstr>
      <vt:lpstr>Niveaux d’attaques</vt:lpstr>
      <vt:lpstr>Sécurité lorsque la clé peut être réutilisée</vt:lpstr>
      <vt:lpstr>Sous CPA, un chiffrement déterministe n’est pas sûr</vt:lpstr>
      <vt:lpstr>CBC Security</vt:lpstr>
      <vt:lpstr>CBC with random IV : Security</vt:lpstr>
      <vt:lpstr>Chosen Ciphertext Attack (CCA)</vt:lpstr>
      <vt:lpstr>Modèle de sécurité : Chosen ciphertext security</vt:lpstr>
      <vt:lpstr>Chosen ciphertext security</vt:lpstr>
      <vt:lpstr>TD</vt:lpstr>
      <vt:lpstr>TD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Chiffrement par blocs</dc:title>
  <dc:creator>DURIEZ Opaline</dc:creator>
  <cp:lastModifiedBy>DURIEZ Opaline</cp:lastModifiedBy>
  <cp:revision>20</cp:revision>
  <dcterms:created xsi:type="dcterms:W3CDTF">2019-09-17T17:08:45Z</dcterms:created>
  <dcterms:modified xsi:type="dcterms:W3CDTF">2019-09-23T10:28:09Z</dcterms:modified>
</cp:coreProperties>
</file>